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822" r:id="rId3"/>
    <p:sldId id="785" r:id="rId4"/>
    <p:sldId id="792" r:id="rId5"/>
    <p:sldId id="788" r:id="rId6"/>
    <p:sldId id="791" r:id="rId7"/>
    <p:sldId id="790" r:id="rId8"/>
    <p:sldId id="789" r:id="rId9"/>
    <p:sldId id="793" r:id="rId10"/>
    <p:sldId id="794" r:id="rId11"/>
    <p:sldId id="804" r:id="rId12"/>
    <p:sldId id="816" r:id="rId13"/>
    <p:sldId id="807" r:id="rId14"/>
    <p:sldId id="817" r:id="rId15"/>
    <p:sldId id="818" r:id="rId16"/>
    <p:sldId id="819" r:id="rId17"/>
    <p:sldId id="821" r:id="rId18"/>
    <p:sldId id="808" r:id="rId19"/>
    <p:sldId id="820" r:id="rId20"/>
    <p:sldId id="813" r:id="rId21"/>
    <p:sldId id="814" r:id="rId22"/>
    <p:sldId id="815" r:id="rId23"/>
    <p:sldId id="809" r:id="rId24"/>
    <p:sldId id="810" r:id="rId25"/>
    <p:sldId id="811" r:id="rId26"/>
    <p:sldId id="812" r:id="rId27"/>
    <p:sldId id="800" r:id="rId28"/>
    <p:sldId id="783" r:id="rId29"/>
    <p:sldId id="784" r:id="rId30"/>
    <p:sldId id="864" r:id="rId31"/>
    <p:sldId id="835" r:id="rId32"/>
    <p:sldId id="863" r:id="rId33"/>
    <p:sldId id="862" r:id="rId34"/>
    <p:sldId id="858" r:id="rId35"/>
    <p:sldId id="857" r:id="rId36"/>
    <p:sldId id="861" r:id="rId37"/>
    <p:sldId id="859" r:id="rId38"/>
    <p:sldId id="860" r:id="rId39"/>
    <p:sldId id="855" r:id="rId40"/>
    <p:sldId id="836" r:id="rId41"/>
    <p:sldId id="838" r:id="rId42"/>
    <p:sldId id="837" r:id="rId43"/>
    <p:sldId id="849" r:id="rId44"/>
    <p:sldId id="845" r:id="rId45"/>
    <p:sldId id="850" r:id="rId46"/>
    <p:sldId id="851" r:id="rId47"/>
    <p:sldId id="852" r:id="rId48"/>
    <p:sldId id="854" r:id="rId49"/>
    <p:sldId id="840" r:id="rId5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FF0000"/>
    <a:srgbClr val="FF7E79"/>
    <a:srgbClr val="76D6FF"/>
    <a:srgbClr val="000000"/>
    <a:srgbClr val="0000FF"/>
    <a:srgbClr val="808080"/>
    <a:srgbClr val="009900"/>
    <a:srgbClr val="00FFFF"/>
    <a:srgbClr val="E1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70"/>
    <p:restoredTop sz="94000"/>
  </p:normalViewPr>
  <p:slideViewPr>
    <p:cSldViewPr snapToGrid="0">
      <p:cViewPr varScale="1">
        <p:scale>
          <a:sx n="70" d="100"/>
          <a:sy n="70" d="100"/>
        </p:scale>
        <p:origin x="304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93888F1-4322-E942-83EF-E971C6A3F527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251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69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8CBEA-42E4-F84A-8871-9305DD69948C}" type="slidenum">
              <a:rPr lang="es-ES"/>
              <a:pPr/>
              <a:t>2</a:t>
            </a:fld>
            <a:endParaRPr lang="es-E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171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11F5C3-3A7D-984E-BACE-A468E84B1FC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4A5E98-A6A4-2D45-8A35-B087632ADE6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EAC8630-8D3A-E240-A560-4291F01BFD5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F7BC015-9BE8-A64E-9DE8-942F6C9C3A8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740130-17BC-2F4D-A253-8F1FD68C4B0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388ECED-0FBA-C347-857C-E022507A3CB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F45BA6-CF2F-0B45-99EF-A73C96C3FB2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C6D06F1-BACE-EF4D-969F-CCEC6B8E934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D67AA96-2A6B-BC42-8554-D895916C15F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C6C6CCE-F200-9646-9DC5-8CD7C04609D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BAB275B-84F3-7649-B424-F25EABF5FE2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1136110-DFC5-854F-A4A5-4FFC0E9E64EE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u="none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u="none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 u="none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u="none" dirty="0">
                <a:solidFill>
                  <a:srgbClr val="FFFFFF"/>
                </a:solidFill>
                <a:latin typeface="Trebuchet MS"/>
                <a:cs typeface="Trebuchet MS"/>
              </a:rPr>
              <a:t>Transformada de Fourier en 2D</a:t>
            </a:r>
          </a:p>
          <a:p>
            <a:pPr algn="ctr"/>
            <a:endParaRPr lang="es-CL" sz="1000" u="none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u="none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0838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1365745" y="2967335"/>
            <a:ext cx="663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Ahora definimos un espacio de dos frecuencias</a:t>
            </a:r>
          </a:p>
        </p:txBody>
      </p:sp>
    </p:spTree>
    <p:extLst>
      <p:ext uri="{BB962C8B-B14F-4D97-AF65-F5344CB8AC3E}">
        <p14:creationId xmlns:p14="http://schemas.microsoft.com/office/powerpoint/2010/main" val="367916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D6F2D-3072-D143-BAEB-3FD149077D23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7D79F3F3-4C04-CD9F-CE17-3689BF68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287525A1-A4ED-68A0-B8C9-73E96D453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E017EDB-8B80-174C-94E4-0108678CD7DF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AA4AC1E-9BAD-3240-AD9B-199D5A1F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07931"/>
            <a:ext cx="2675469" cy="266570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2111E38-31FD-D44E-BCFA-790337867D96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DA20-BB99-FF40-ACE6-2F273B88211D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CFA9E5C-04B3-A172-271D-80E5466C1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50A13D-449F-151A-F8CC-4EE0D66C341C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B49102-1DCD-CEAD-2152-E33AECD8CACE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EA22F4-EAFD-B593-44FF-A16962BBEE36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6751E-4A81-29D1-285F-2BD36DB183BC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3" name="Picture 1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60B4D63-9D12-E3D0-DA34-A021052232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8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A1AC22E-999B-014D-92F3-BA920F6E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28" y="3694990"/>
            <a:ext cx="2675469" cy="26915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5505AF9-98BC-6640-BD8A-6E1BDA05CFDF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97B37F-7DB2-9F44-8FB1-741E3C5D7066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078B66A0-CBB1-17CE-DD42-A17A52DE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175FB-94B0-0B88-B3C0-5EF05D515B30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0553C1-FCD7-C01A-28E3-D0BAE2676F84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516865-00CA-E7E0-275F-772DB1B12213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40D37-ED37-376B-C53C-4AAA704631AB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6411F40-BCE4-F14D-2CB8-9BC1C4F5C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80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E017EDB-8B80-174C-94E4-0108678CD7DF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AA4AC1E-9BAD-3240-AD9B-199D5A1F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17695"/>
            <a:ext cx="2675469" cy="26461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586ECD7-AEC3-8143-B1F7-899BD597F36E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B17E69-B70F-724A-B28B-CEFEC5010897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E7ED81E-F749-C780-6A4B-E4E8081C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20131B-0DC7-EAA5-0363-9F0B2CB2641F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60DEFE-46D2-711B-1AF1-8F947F617BE4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A090D5-8A5E-EE99-87CC-E58DE7907AC3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1B08A-2B23-FC97-6678-70B51775CD21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3F594772-1E07-8BBF-DBEF-F0F42D125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3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E017EDB-8B80-174C-94E4-0108678CD7DF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AA4AC1E-9BAD-3240-AD9B-199D5A1F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03048"/>
            <a:ext cx="2675469" cy="267546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F3AC5BD-1C53-9840-AFCC-EB28250F6670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6D55E9-1F9D-B444-A5D8-5D2529D6197C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C6B157B1-5574-5B18-4EE4-2128C6C8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8248C-5F0B-8334-3851-2657EDE87B60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601F62-FA0C-4905-7FC5-4CD35A921819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0D65D5-7463-8DD4-C710-28B48A98CB0A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4D9EA-B96D-0848-E38B-7F3D3A8163EB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DBCA594-BA17-9133-64BB-28B57DED5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7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0B3A12-C3C4-E540-B0C0-06698CAF85C7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8F372DF-149A-6448-A9A4-DA934B1A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24452"/>
            <a:ext cx="2675469" cy="263266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20E2267-44B1-314D-B138-CDB5035F9107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5C0B5F-1F75-DB48-8C8D-BB5DB688A05E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C2CD9B0B-0107-3ADF-DC39-90B010D62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8AC0BD-4CD1-9CEA-4082-4B34542E1B0D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0A7A44-263D-3170-DA93-FEB907D8EE31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1577DFD-0447-A471-911F-863FA492EEE3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97AA1-086C-5D1D-63D4-388B03EC35BB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4823E732-588A-BB37-2102-D59F2F8DF1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0B3A12-C3C4-E540-B0C0-06698CAF85C7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8F372DF-149A-6448-A9A4-DA934B1A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699" y="3763225"/>
            <a:ext cx="2635898" cy="259405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8B348FC-1808-5F4B-9028-F61B407EA107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1CFD6D-C069-8E49-8553-C196B2F3375E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B0C1D5A6-718E-DFBF-A2E4-BB598128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7C3820-9E8F-AAAE-DA49-9AB0F85DB5D4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67280F-7941-6808-EDDB-0D8B326F9BDD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BF611F-DB8E-3345-4281-B9CE9AFA2751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47F2A-EBF8-346A-67E5-EA30D1646EC1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71AEFAF-A6AD-AEDC-BCCF-889041255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66C0D6-0FD5-B347-B404-7BFC29EB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18" y="3777627"/>
            <a:ext cx="2648279" cy="260894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45CCA7-CA36-764D-B7EB-07B3E3136A6D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66CC7F-BC90-5845-8C23-EA9D9DD9FB34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33A70B59-17F1-DC13-826C-E3C62899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CE73F4-F4C9-7234-E188-024543132874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A6514A-F28A-401C-90B4-80B125C73F56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FF4107-62E5-DF21-AEB4-D01E220B88DC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83EB2-E183-6EE5-73C3-55C20B85A709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638F0FF0-37B5-15BC-03C1-2445FEF5C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0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0B3A12-C3C4-E540-B0C0-06698CAF85C7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8F372DF-149A-6448-A9A4-DA934B1A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56304" y="3763225"/>
            <a:ext cx="2610410" cy="261041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8C90591-8F05-EA47-9C66-790A2EE77CDD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6F60C9-9273-6F46-8FBD-5CE198A84D9D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B82CD28-35AA-078E-D5B2-5382A38A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E0B76B-B2C5-FA5E-3080-CA7F68D11A02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4041A6-DA2E-88DA-EB27-17DEAD4B8867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A92945-C7DF-7EE1-C9F9-EF5E41069CA3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D9CF1-263C-593C-8300-27875133F0F1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E55E0C16-1BC4-B0F4-9C1B-0F5AC9AFB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8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4582230" y="1193800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latin typeface="Trebuchet MS" charset="0"/>
              </a:rPr>
              <a:t>F(w)</a:t>
            </a:r>
            <a:endParaRPr lang="es-ES" sz="1600" dirty="0">
              <a:latin typeface="Trebuchet MS" charset="0"/>
            </a:endParaRP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5" name="Line 21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70" name="Text Box 66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1" name="Text Box 67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2" name="Text Box 68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3" name="Text Box 69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31" name="Text Box 35">
            <a:extLst>
              <a:ext uri="{FF2B5EF4-FFF2-40B4-BE49-F238E27FC236}">
                <a16:creationId xmlns:a16="http://schemas.microsoft.com/office/drawing/2014/main" id="{F561BCED-B524-E34B-B5AC-A2885F6F2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5262563"/>
            <a:ext cx="69445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dirty="0">
                <a:latin typeface="Trebuchet MS" charset="0"/>
              </a:rPr>
              <a:t>       Señal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                        Espectro de la señal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32" name="Text Box 65">
            <a:extLst>
              <a:ext uri="{FF2B5EF4-FFF2-40B4-BE49-F238E27FC236}">
                <a16:creationId xmlns:a16="http://schemas.microsoft.com/office/drawing/2014/main" id="{CD6457CE-D296-5F40-89D4-B808C609E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5845175"/>
            <a:ext cx="19720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33" name="Oval 66">
            <a:extLst>
              <a:ext uri="{FF2B5EF4-FFF2-40B4-BE49-F238E27FC236}">
                <a16:creationId xmlns:a16="http://schemas.microsoft.com/office/drawing/2014/main" id="{E3221BBA-0CE9-E84C-A889-2B8938697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5999163"/>
            <a:ext cx="88900" cy="968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" name="Oval 67">
            <a:extLst>
              <a:ext uri="{FF2B5EF4-FFF2-40B4-BE49-F238E27FC236}">
                <a16:creationId xmlns:a16="http://schemas.microsoft.com/office/drawing/2014/main" id="{3EC7E8D6-61E7-2346-BEEB-1EC6F37ED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900" y="5999163"/>
            <a:ext cx="88900" cy="968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5" name="Line 68">
            <a:extLst>
              <a:ext uri="{FF2B5EF4-FFF2-40B4-BE49-F238E27FC236}">
                <a16:creationId xmlns:a16="http://schemas.microsoft.com/office/drawing/2014/main" id="{FC93122E-68FD-074E-9990-DDA5082150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1888" y="6046788"/>
            <a:ext cx="355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7E9E51CE-76B3-1944-AD7D-E0F1C2B2DD71}"/>
              </a:ext>
            </a:extLst>
          </p:cNvPr>
          <p:cNvGrpSpPr>
            <a:grpSpLocks/>
          </p:cNvGrpSpPr>
          <p:nvPr/>
        </p:nvGrpSpPr>
        <p:grpSpPr bwMode="auto">
          <a:xfrm>
            <a:off x="846475" y="1954213"/>
            <a:ext cx="2305050" cy="2813050"/>
            <a:chOff x="597" y="454"/>
            <a:chExt cx="4764" cy="3222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3FBD2A6A-8B9B-9242-BE5E-C16AD3EE1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1" name="Freeform 4">
              <a:extLst>
                <a:ext uri="{FF2B5EF4-FFF2-40B4-BE49-F238E27FC236}">
                  <a16:creationId xmlns:a16="http://schemas.microsoft.com/office/drawing/2014/main" id="{041E7E09-4AE6-A14C-913D-F76E17901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9865105-C8D0-1745-8FB6-44627BB51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3F1BDD6B-6103-3343-95B2-57C42D16D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51A1DB33-BA04-EE4F-A256-201EF8B9D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979C85DA-09D5-0E47-B942-C7EBE82B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DB5D4024-A1FA-DF41-8CEE-A700CBBF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57" name="Line 2">
            <a:extLst>
              <a:ext uri="{FF2B5EF4-FFF2-40B4-BE49-F238E27FC236}">
                <a16:creationId xmlns:a16="http://schemas.microsoft.com/office/drawing/2014/main" id="{F01A0896-6743-8247-A0B4-D202B8C352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073" y="3344291"/>
            <a:ext cx="3046798" cy="39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sp>
        <p:nvSpPr>
          <p:cNvPr id="58" name="Line 3">
            <a:extLst>
              <a:ext uri="{FF2B5EF4-FFF2-40B4-BE49-F238E27FC236}">
                <a16:creationId xmlns:a16="http://schemas.microsoft.com/office/drawing/2014/main" id="{C8E0E028-528B-E049-B94C-0A8DCC803F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234" y="1792883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ADBB4CEE-B36D-9848-8D39-E7FB37DBC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54" y="1321395"/>
            <a:ext cx="4924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latin typeface="Trebuchet MS" charset="0"/>
              </a:rPr>
              <a:t>f(t)</a:t>
            </a:r>
            <a:endParaRPr lang="es-ES" sz="1600" dirty="0">
              <a:latin typeface="Trebuchet MS" charset="0"/>
            </a:endParaRPr>
          </a:p>
        </p:txBody>
      </p:sp>
      <p:sp>
        <p:nvSpPr>
          <p:cNvPr id="60" name="Text Box 13">
            <a:extLst>
              <a:ext uri="{FF2B5EF4-FFF2-40B4-BE49-F238E27FC236}">
                <a16:creationId xmlns:a16="http://schemas.microsoft.com/office/drawing/2014/main" id="{B729A3A7-D7BE-DA4C-9FBD-8744117B5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2053" y="3344291"/>
            <a:ext cx="269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s-E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66">
            <a:extLst>
              <a:ext uri="{FF2B5EF4-FFF2-40B4-BE49-F238E27FC236}">
                <a16:creationId xmlns:a16="http://schemas.microsoft.com/office/drawing/2014/main" id="{055FC902-A753-BC42-898E-0A7C6EB8E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302" y="3295079"/>
            <a:ext cx="88900" cy="968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1" name="Oval 67">
            <a:extLst>
              <a:ext uri="{FF2B5EF4-FFF2-40B4-BE49-F238E27FC236}">
                <a16:creationId xmlns:a16="http://schemas.microsoft.com/office/drawing/2014/main" id="{10B26A6B-EEB3-7449-B0E3-E3646EBB8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52" y="3295079"/>
            <a:ext cx="88900" cy="968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2" name="Line 68">
            <a:extLst>
              <a:ext uri="{FF2B5EF4-FFF2-40B4-BE49-F238E27FC236}">
                <a16:creationId xmlns:a16="http://schemas.microsoft.com/office/drawing/2014/main" id="{C1139A82-10BC-B140-95DD-273056C1B0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6740" y="3342704"/>
            <a:ext cx="355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EA7743-89F5-2B42-8F91-C6BF2A88BA46}"/>
              </a:ext>
            </a:extLst>
          </p:cNvPr>
          <p:cNvSpPr txBox="1"/>
          <p:nvPr/>
        </p:nvSpPr>
        <p:spPr>
          <a:xfrm>
            <a:off x="411576" y="389705"/>
            <a:ext cx="4445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Transformada de Fourier en 1D</a:t>
            </a:r>
          </a:p>
        </p:txBody>
      </p:sp>
    </p:spTree>
    <p:extLst>
      <p:ext uri="{BB962C8B-B14F-4D97-AF65-F5344CB8AC3E}">
        <p14:creationId xmlns:p14="http://schemas.microsoft.com/office/powerpoint/2010/main" val="246857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8360531-1702-2A4F-8141-76D69416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36" y="3763225"/>
            <a:ext cx="2759069" cy="273228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23BD7B87-2D58-7641-B8D5-9D010F2BD554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48321B-2D16-5146-813F-E112675B1465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FFD3CB-D06F-F444-8D49-B1EFD8527AFE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0DDB348-7F77-8B69-6E43-501448B5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25FCE4-53EC-96A9-F47A-B2D7813E4758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15E1A-23E2-F29F-3346-F91CDADCC5B7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C5979C-26DC-F7E0-75BB-77501AE55409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F100C-8E21-16E2-05B1-900BACCF02DB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360C18FC-7573-ACF6-497D-C3237D13D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7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3BD7B87-2D58-7641-B8D5-9D010F2BD554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68462-4BAB-7244-9CF9-ED5533DE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69" y="3698170"/>
            <a:ext cx="2676133" cy="270262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18293821-29BB-7D40-8031-7ACF8C9A6131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70062D-3A79-7D45-BFE8-13C79C910E70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85B3C2-4270-6544-9366-AFFB76F40B34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386BCFA3-94A0-5BAA-37DF-E2DECDDE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09ADA7-8973-2BF2-9A73-C6D3CE1195BF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4CB5A-E8D1-0E3B-2D50-D975BD1A46BB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8285BA-CE24-6A7F-3AE2-370A43F887C2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C753C-13B0-3E23-CAA5-4C9B87F082C7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1" name="Picture 10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0D68554-C566-125C-E766-3E1616B29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3BD7B87-2D58-7641-B8D5-9D010F2BD554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293821-29BB-7D40-8031-7ACF8C9A6131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508F9EA-AFE6-074C-AB6B-A6F1A7757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"/>
          <a:stretch/>
        </p:blipFill>
        <p:spPr>
          <a:xfrm rot="5400000" flipH="1">
            <a:off x="4392611" y="3806895"/>
            <a:ext cx="2679434" cy="259209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911D1D9-C665-934E-BD1C-559B5A057A9A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7F30D0-250D-DB42-A8CC-B9ECD2734BF4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02BCEB-3E7E-A640-8B45-484ACEEF7B84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2FD9DBB-FBB9-17A8-E5F4-25C9A70C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8F02B0-E610-FDE7-3659-EC3DF06D3E4C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74ECAD-289B-7BEA-94C9-8342BBEF76E4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1806D3-8C2B-CF3E-D734-B0769D85EB7F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BAE52-BF24-767A-350C-DD2440C2F820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E9C6D57-963D-3655-3C50-E486245C3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9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66C0D6-0FD5-B347-B404-7BFC29EB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910" y="3704292"/>
            <a:ext cx="2722720" cy="268228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E50BABD-1D7C-8745-A04E-A63FE13B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149" y="3738198"/>
            <a:ext cx="2700739" cy="273604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FFFD9C-CB7A-BF4C-9FCA-F101F9AAFE0A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7A1DFE-FD40-2640-A84C-ABDF232E12D5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FDE62B91-6690-64B4-E81A-AC1956EE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3773DC-93FB-F58D-71E5-35DC1A23F6D3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BC3F61-6A9B-7ED1-AA23-F4DC9C1BBE82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E6E532-3E0D-C737-97CF-6C00585B6521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F5AAD-DBF2-0722-2672-CB3F12B70ECE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B7DD7B4F-623B-3429-F3ED-E1242C09E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5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F9B5227-DB1B-FF47-802D-140DDAC4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02153" y="3718969"/>
            <a:ext cx="2722717" cy="26924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ED46EFC6-A61E-6F41-8A4F-06366F19886B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C7AEA1-A183-DA47-B47C-FF31D341A02D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2336B5-A9F9-F04B-A578-65F8183D080F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29EE9B9-490C-2CDB-D5E4-4053A1CDF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6C0C48-0D63-A5AD-947A-2CCA329DFC02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C320D0-43F2-CBC0-B000-46AAD03EBC50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38A9D1-4941-9E93-B6FF-3D4581370957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4E1DF-A9A1-A293-B602-DB4C2DAFFA5A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6F67C9A-2346-E9FC-3E78-B7CE336BF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11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F9B5227-DB1B-FF47-802D-140DDAC4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02153" y="3718969"/>
            <a:ext cx="2722717" cy="26924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ED46EFC6-A61E-6F41-8A4F-06366F19886B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63C7F0-5E45-FB46-912E-4B5907720DBF}"/>
              </a:ext>
            </a:extLst>
          </p:cNvPr>
          <p:cNvCxnSpPr>
            <a:cxnSpLocks/>
          </p:cNvCxnSpPr>
          <p:nvPr/>
        </p:nvCxnSpPr>
        <p:spPr>
          <a:xfrm flipV="1">
            <a:off x="7391215" y="784301"/>
            <a:ext cx="1190600" cy="291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B102B93-7DE5-B64D-A8C4-40490219DE48}"/>
              </a:ext>
            </a:extLst>
          </p:cNvPr>
          <p:cNvCxnSpPr>
            <a:cxnSpLocks/>
          </p:cNvCxnSpPr>
          <p:nvPr/>
        </p:nvCxnSpPr>
        <p:spPr>
          <a:xfrm flipH="1">
            <a:off x="6972672" y="779990"/>
            <a:ext cx="434727" cy="6534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D55333-B3FE-C64A-AF83-31AE093FB62B}"/>
              </a:ext>
            </a:extLst>
          </p:cNvPr>
          <p:cNvCxnSpPr>
            <a:cxnSpLocks/>
          </p:cNvCxnSpPr>
          <p:nvPr/>
        </p:nvCxnSpPr>
        <p:spPr>
          <a:xfrm flipV="1">
            <a:off x="7410743" y="158956"/>
            <a:ext cx="0" cy="6282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980404-D9AD-BA44-97A6-5AF8F7CD6C8A}"/>
              </a:ext>
            </a:extLst>
          </p:cNvPr>
          <p:cNvCxnSpPr/>
          <p:nvPr/>
        </p:nvCxnSpPr>
        <p:spPr>
          <a:xfrm>
            <a:off x="7653106" y="69417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6A9A2EA-8FE4-EE4D-B2CF-47DA6AE0D18A}"/>
              </a:ext>
            </a:extLst>
          </p:cNvPr>
          <p:cNvCxnSpPr/>
          <p:nvPr/>
        </p:nvCxnSpPr>
        <p:spPr>
          <a:xfrm>
            <a:off x="7850012" y="693909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897452B-ADFA-3C47-9FBE-BAAD72BF8188}"/>
              </a:ext>
            </a:extLst>
          </p:cNvPr>
          <p:cNvCxnSpPr/>
          <p:nvPr/>
        </p:nvCxnSpPr>
        <p:spPr>
          <a:xfrm>
            <a:off x="8038826" y="693908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F1766DD-4C48-8E4C-A0B5-DADDFA4C1C3D}"/>
              </a:ext>
            </a:extLst>
          </p:cNvPr>
          <p:cNvCxnSpPr/>
          <p:nvPr/>
        </p:nvCxnSpPr>
        <p:spPr>
          <a:xfrm>
            <a:off x="8224827" y="68986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BB7D7C-31FD-7145-8ABB-8E11F62A9CB8}"/>
              </a:ext>
            </a:extLst>
          </p:cNvPr>
          <p:cNvCxnSpPr>
            <a:cxnSpLocks/>
          </p:cNvCxnSpPr>
          <p:nvPr/>
        </p:nvCxnSpPr>
        <p:spPr>
          <a:xfrm>
            <a:off x="7850012" y="463578"/>
            <a:ext cx="0" cy="3164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98589DC-0D4C-3543-8936-C75E5F3BF106}"/>
              </a:ext>
            </a:extLst>
          </p:cNvPr>
          <p:cNvCxnSpPr>
            <a:cxnSpLocks/>
          </p:cNvCxnSpPr>
          <p:nvPr/>
        </p:nvCxnSpPr>
        <p:spPr>
          <a:xfrm flipH="1">
            <a:off x="7233201" y="876223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F4D3A5F-7DE4-D843-B0C3-03D9E5610F30}"/>
              </a:ext>
            </a:extLst>
          </p:cNvPr>
          <p:cNvCxnSpPr>
            <a:cxnSpLocks/>
          </p:cNvCxnSpPr>
          <p:nvPr/>
        </p:nvCxnSpPr>
        <p:spPr>
          <a:xfrm flipH="1">
            <a:off x="7168355" y="990508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5094D2-B6BC-6B4C-AC4E-317C991101F0}"/>
              </a:ext>
            </a:extLst>
          </p:cNvPr>
          <p:cNvCxnSpPr>
            <a:cxnSpLocks/>
          </p:cNvCxnSpPr>
          <p:nvPr/>
        </p:nvCxnSpPr>
        <p:spPr>
          <a:xfrm flipH="1">
            <a:off x="7101575" y="1106729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E06344-B3C1-884C-8FFD-C8E9283F2C90}"/>
              </a:ext>
            </a:extLst>
          </p:cNvPr>
          <p:cNvCxnSpPr>
            <a:cxnSpLocks/>
          </p:cNvCxnSpPr>
          <p:nvPr/>
        </p:nvCxnSpPr>
        <p:spPr>
          <a:xfrm flipH="1">
            <a:off x="7026635" y="1222715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BD9965-7B7A-0E45-9463-F8BC39281BE9}"/>
              </a:ext>
            </a:extLst>
          </p:cNvPr>
          <p:cNvCxnSpPr>
            <a:cxnSpLocks/>
          </p:cNvCxnSpPr>
          <p:nvPr/>
        </p:nvCxnSpPr>
        <p:spPr>
          <a:xfrm>
            <a:off x="7192513" y="790317"/>
            <a:ext cx="0" cy="3164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80B5749-C619-8E48-9134-C9C442339CE9}"/>
              </a:ext>
            </a:extLst>
          </p:cNvPr>
          <p:cNvSpPr txBox="1"/>
          <p:nvPr/>
        </p:nvSpPr>
        <p:spPr>
          <a:xfrm>
            <a:off x="7539132" y="856190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1        2       3       4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06A284-F08D-B643-A6E7-63447D8D055A}"/>
              </a:ext>
            </a:extLst>
          </p:cNvPr>
          <p:cNvSpPr/>
          <p:nvPr/>
        </p:nvSpPr>
        <p:spPr>
          <a:xfrm>
            <a:off x="7340232" y="78721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F2E7F9-1DE0-ED42-ABA4-FB3B04BAE874}"/>
              </a:ext>
            </a:extLst>
          </p:cNvPr>
          <p:cNvSpPr/>
          <p:nvPr/>
        </p:nvSpPr>
        <p:spPr>
          <a:xfrm>
            <a:off x="7293425" y="90343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36F217-0975-D848-B393-D79C2545E1B9}"/>
              </a:ext>
            </a:extLst>
          </p:cNvPr>
          <p:cNvSpPr/>
          <p:nvPr/>
        </p:nvSpPr>
        <p:spPr>
          <a:xfrm>
            <a:off x="7227587" y="1019512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5D5C01F-F6AB-D142-AA4A-5AD3BE3FFC65}"/>
              </a:ext>
            </a:extLst>
          </p:cNvPr>
          <p:cNvSpPr/>
          <p:nvPr/>
        </p:nvSpPr>
        <p:spPr>
          <a:xfrm>
            <a:off x="7158645" y="1140848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1066E-8102-B949-892C-9BAAFF542714}"/>
              </a:ext>
            </a:extLst>
          </p:cNvPr>
          <p:cNvSpPr txBox="1"/>
          <p:nvPr/>
        </p:nvSpPr>
        <p:spPr>
          <a:xfrm>
            <a:off x="6986578" y="53430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D744309-EE46-8249-B440-08DAB162F751}"/>
              </a:ext>
            </a:extLst>
          </p:cNvPr>
          <p:cNvSpPr txBox="1"/>
          <p:nvPr/>
        </p:nvSpPr>
        <p:spPr>
          <a:xfrm>
            <a:off x="7648076" y="22786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3C55A50-1D17-5341-9D8E-95E077C7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96" y="2804842"/>
            <a:ext cx="863600" cy="3302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B9FF97D-798F-424B-B38F-3F99A5F5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02" y="1732060"/>
            <a:ext cx="863600" cy="3302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08D4E4D-F1F5-E34F-8D58-0954AD4543D4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8B34E5-A51E-8B45-BBD8-14AFA5C0CFFF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F7ED719-E88E-3227-47EE-4516EB5E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449" y="483818"/>
            <a:ext cx="269853" cy="236121"/>
          </a:xfrm>
          <a:prstGeom prst="rect">
            <a:avLst/>
          </a:prstGeom>
        </p:spPr>
      </p:pic>
      <p:pic>
        <p:nvPicPr>
          <p:cNvPr id="4" name="Picture 3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FFFDC9B8-FFBE-4AD5-453D-7F84EA7DF4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8" r="7027"/>
          <a:stretch/>
        </p:blipFill>
        <p:spPr>
          <a:xfrm>
            <a:off x="6742626" y="1057360"/>
            <a:ext cx="212509" cy="3103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8EC72E-62CF-60CB-40D9-08E049C17D01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FA103A-8832-A7BE-4918-56E6BD48CDE9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C72ACF-3488-B028-94D3-39B6BDDC6737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225B8-C7E1-51EB-41C1-0D46E81477F4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2" name="Picture 1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5264B3E-20B2-16B4-B915-BAE674C0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pic>
        <p:nvPicPr>
          <p:cNvPr id="13" name="Picture 1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6CDF9E4-2427-23C7-E15E-2F98FF809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0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D46EFC6-A61E-6F41-8A4F-06366F19886B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58FADEB-8AC1-284C-B3A6-2A6AD15C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51953" y="3718968"/>
            <a:ext cx="2687268" cy="27121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2CD4CB7-B8C6-EE48-BED5-BC02A02BC88A}"/>
              </a:ext>
            </a:extLst>
          </p:cNvPr>
          <p:cNvCxnSpPr>
            <a:cxnSpLocks/>
          </p:cNvCxnSpPr>
          <p:nvPr/>
        </p:nvCxnSpPr>
        <p:spPr>
          <a:xfrm flipV="1">
            <a:off x="7391215" y="784301"/>
            <a:ext cx="1190600" cy="291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7CB4D5-9CB4-D949-8B6E-142718650600}"/>
              </a:ext>
            </a:extLst>
          </p:cNvPr>
          <p:cNvCxnSpPr>
            <a:cxnSpLocks/>
          </p:cNvCxnSpPr>
          <p:nvPr/>
        </p:nvCxnSpPr>
        <p:spPr>
          <a:xfrm flipH="1">
            <a:off x="6972672" y="779990"/>
            <a:ext cx="434727" cy="6534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8DE2244-2E3B-0C4A-B441-39141939202A}"/>
              </a:ext>
            </a:extLst>
          </p:cNvPr>
          <p:cNvCxnSpPr>
            <a:cxnSpLocks/>
          </p:cNvCxnSpPr>
          <p:nvPr/>
        </p:nvCxnSpPr>
        <p:spPr>
          <a:xfrm flipV="1">
            <a:off x="7410743" y="158956"/>
            <a:ext cx="0" cy="6282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211C4E-325E-B44B-9FFA-9B7F84B0A65C}"/>
              </a:ext>
            </a:extLst>
          </p:cNvPr>
          <p:cNvCxnSpPr/>
          <p:nvPr/>
        </p:nvCxnSpPr>
        <p:spPr>
          <a:xfrm>
            <a:off x="7653106" y="69417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F8FFAC-ED8E-2046-8C48-61725358E257}"/>
              </a:ext>
            </a:extLst>
          </p:cNvPr>
          <p:cNvCxnSpPr/>
          <p:nvPr/>
        </p:nvCxnSpPr>
        <p:spPr>
          <a:xfrm>
            <a:off x="7850012" y="693909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B429A92-D194-0841-895D-3EB98D6E854C}"/>
              </a:ext>
            </a:extLst>
          </p:cNvPr>
          <p:cNvCxnSpPr/>
          <p:nvPr/>
        </p:nvCxnSpPr>
        <p:spPr>
          <a:xfrm>
            <a:off x="8038826" y="693908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667D8B-7272-D341-859A-4102E23EB8CF}"/>
              </a:ext>
            </a:extLst>
          </p:cNvPr>
          <p:cNvCxnSpPr/>
          <p:nvPr/>
        </p:nvCxnSpPr>
        <p:spPr>
          <a:xfrm>
            <a:off x="8224827" y="68986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925C954-0B6C-0B4C-8A59-26DB61E46E74}"/>
              </a:ext>
            </a:extLst>
          </p:cNvPr>
          <p:cNvCxnSpPr>
            <a:cxnSpLocks/>
          </p:cNvCxnSpPr>
          <p:nvPr/>
        </p:nvCxnSpPr>
        <p:spPr>
          <a:xfrm>
            <a:off x="7850012" y="709628"/>
            <a:ext cx="0" cy="720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658304C-9F08-2C40-947E-27FF0395866A}"/>
              </a:ext>
            </a:extLst>
          </p:cNvPr>
          <p:cNvCxnSpPr>
            <a:cxnSpLocks/>
          </p:cNvCxnSpPr>
          <p:nvPr/>
        </p:nvCxnSpPr>
        <p:spPr>
          <a:xfrm flipH="1">
            <a:off x="7233201" y="876223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C1B2DF-4FA4-B74B-95E7-9F4AAE75B23C}"/>
              </a:ext>
            </a:extLst>
          </p:cNvPr>
          <p:cNvCxnSpPr>
            <a:cxnSpLocks/>
          </p:cNvCxnSpPr>
          <p:nvPr/>
        </p:nvCxnSpPr>
        <p:spPr>
          <a:xfrm flipH="1">
            <a:off x="7168355" y="990508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D257BC0-D550-E342-9894-FCA9F53CA648}"/>
              </a:ext>
            </a:extLst>
          </p:cNvPr>
          <p:cNvCxnSpPr>
            <a:cxnSpLocks/>
          </p:cNvCxnSpPr>
          <p:nvPr/>
        </p:nvCxnSpPr>
        <p:spPr>
          <a:xfrm flipH="1">
            <a:off x="7101575" y="1106729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440796C-DD0E-0847-B3FD-35AF130ABD51}"/>
              </a:ext>
            </a:extLst>
          </p:cNvPr>
          <p:cNvCxnSpPr>
            <a:cxnSpLocks/>
          </p:cNvCxnSpPr>
          <p:nvPr/>
        </p:nvCxnSpPr>
        <p:spPr>
          <a:xfrm flipH="1">
            <a:off x="7026635" y="1222715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83DC921-2835-D44B-8E52-49E6D791D178}"/>
              </a:ext>
            </a:extLst>
          </p:cNvPr>
          <p:cNvCxnSpPr>
            <a:cxnSpLocks/>
          </p:cNvCxnSpPr>
          <p:nvPr/>
        </p:nvCxnSpPr>
        <p:spPr>
          <a:xfrm>
            <a:off x="7192513" y="569738"/>
            <a:ext cx="0" cy="5400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E22A197-9F2E-4144-A160-1D82376C0E53}"/>
              </a:ext>
            </a:extLst>
          </p:cNvPr>
          <p:cNvSpPr txBox="1"/>
          <p:nvPr/>
        </p:nvSpPr>
        <p:spPr>
          <a:xfrm>
            <a:off x="7539132" y="856190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1        2       3       4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A4CD6DF-63D0-3D47-9935-BD1800B76F09}"/>
              </a:ext>
            </a:extLst>
          </p:cNvPr>
          <p:cNvSpPr/>
          <p:nvPr/>
        </p:nvSpPr>
        <p:spPr>
          <a:xfrm>
            <a:off x="7340232" y="78721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8829E4-75CD-FB43-BE5A-27945E5F4BAC}"/>
              </a:ext>
            </a:extLst>
          </p:cNvPr>
          <p:cNvSpPr/>
          <p:nvPr/>
        </p:nvSpPr>
        <p:spPr>
          <a:xfrm>
            <a:off x="7293425" y="90343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055F02-AE58-2A4A-988C-BF5437254EB5}"/>
              </a:ext>
            </a:extLst>
          </p:cNvPr>
          <p:cNvSpPr/>
          <p:nvPr/>
        </p:nvSpPr>
        <p:spPr>
          <a:xfrm>
            <a:off x="7227587" y="1019512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9C2358-9C81-774C-86EF-2F4CE26CEDD4}"/>
              </a:ext>
            </a:extLst>
          </p:cNvPr>
          <p:cNvSpPr/>
          <p:nvPr/>
        </p:nvSpPr>
        <p:spPr>
          <a:xfrm>
            <a:off x="7158645" y="1140848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392605D-76C3-5E42-97F4-E11A397A01FF}"/>
              </a:ext>
            </a:extLst>
          </p:cNvPr>
          <p:cNvSpPr txBox="1"/>
          <p:nvPr/>
        </p:nvSpPr>
        <p:spPr>
          <a:xfrm>
            <a:off x="6990526" y="24722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A29A938-AFE6-B649-BAB0-9033B0A99913}"/>
              </a:ext>
            </a:extLst>
          </p:cNvPr>
          <p:cNvSpPr txBox="1"/>
          <p:nvPr/>
        </p:nvSpPr>
        <p:spPr>
          <a:xfrm>
            <a:off x="7648699" y="38462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FC8465C1-D3D1-F944-9E8A-B05BB4B3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32" y="2793637"/>
            <a:ext cx="863600" cy="3302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8E829F-709A-4F4E-B7E0-D2E7AF9D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960" y="1733898"/>
            <a:ext cx="863600" cy="3302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0CAE900-F116-A847-91AB-A6CC1868A993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8C15EA-C593-C647-BE54-82833FC0A9C9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EF6134DA-FFF2-AD57-5374-6F17AC8F6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BA3413-FF4E-3518-4FE2-B45267891C4C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5D7D86-3D91-70A0-0A43-14AD59BB4141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7133C-7F11-5E30-6154-44B20B9552DE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31A4D-B7BA-0F6F-1162-BF55DABF7001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447EDD21-9D23-B725-8FBA-EFC7CF0119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  <p:pic>
        <p:nvPicPr>
          <p:cNvPr id="11" name="Picture 10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CE410E3-20E7-360A-F763-271DF0AB7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449" y="483818"/>
            <a:ext cx="269853" cy="236121"/>
          </a:xfrm>
          <a:prstGeom prst="rect">
            <a:avLst/>
          </a:prstGeom>
        </p:spPr>
      </p:pic>
      <p:pic>
        <p:nvPicPr>
          <p:cNvPr id="12" name="Picture 1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355DB70-5487-74BA-7A0F-5842CA9468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38" r="7027"/>
          <a:stretch/>
        </p:blipFill>
        <p:spPr>
          <a:xfrm>
            <a:off x="6742626" y="1057360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2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E1C0AF-2A6F-7347-BD61-C54EDE71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90" y="2481819"/>
            <a:ext cx="6459028" cy="2653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00AAB6-92CE-E64C-AC5A-FFE2AF7A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062" y="5377930"/>
            <a:ext cx="1086153" cy="301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6CC59-572E-AB47-B01B-C4D99CC6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56940" y="3516169"/>
            <a:ext cx="1121009" cy="5738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926B805-0471-5D48-87BC-6496E1B7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2D89D-B10D-C145-B6F4-439615CC1C69}"/>
              </a:ext>
            </a:extLst>
          </p:cNvPr>
          <p:cNvSpPr txBox="1"/>
          <p:nvPr/>
        </p:nvSpPr>
        <p:spPr>
          <a:xfrm>
            <a:off x="3675761" y="1207973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CONTINUA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8B6624-80F3-1247-A145-7634BC284186}"/>
              </a:ext>
            </a:extLst>
          </p:cNvPr>
          <p:cNvSpPr txBox="1"/>
          <p:nvPr/>
        </p:nvSpPr>
        <p:spPr>
          <a:xfrm>
            <a:off x="5528635" y="3205501"/>
            <a:ext cx="240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Directa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46DDF-DCEB-A149-826A-6AC5022B2729}"/>
              </a:ext>
            </a:extLst>
          </p:cNvPr>
          <p:cNvSpPr txBox="1"/>
          <p:nvPr/>
        </p:nvSpPr>
        <p:spPr>
          <a:xfrm>
            <a:off x="5537601" y="4759849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Inversa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00D58-8B60-EC64-80C2-503325022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572" y="2956752"/>
            <a:ext cx="311020" cy="166889"/>
          </a:xfrm>
          <a:prstGeom prst="rect">
            <a:avLst/>
          </a:prstGeom>
        </p:spPr>
      </p:pic>
      <p:pic>
        <p:nvPicPr>
          <p:cNvPr id="13" name="Picture 1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0EBAB5CA-9DAF-F023-65BE-51DF23BBA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834" y="2945698"/>
            <a:ext cx="294158" cy="218733"/>
          </a:xfrm>
          <a:prstGeom prst="rect">
            <a:avLst/>
          </a:prstGeom>
        </p:spPr>
      </p:pic>
      <p:pic>
        <p:nvPicPr>
          <p:cNvPr id="15" name="Picture 14" descr="A group of black symbols&#10;&#10;Description automatically generated">
            <a:extLst>
              <a:ext uri="{FF2B5EF4-FFF2-40B4-BE49-F238E27FC236}">
                <a16:creationId xmlns:a16="http://schemas.microsoft.com/office/drawing/2014/main" id="{A499A7D6-E71E-7A55-DF7F-E0C5F65EC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219" y="2887556"/>
            <a:ext cx="945507" cy="541444"/>
          </a:xfrm>
          <a:prstGeom prst="rect">
            <a:avLst/>
          </a:prstGeom>
        </p:spPr>
      </p:pic>
      <p:pic>
        <p:nvPicPr>
          <p:cNvPr id="16" name="Picture 15" descr="A group of black symbols&#10;&#10;Description automatically generated">
            <a:extLst>
              <a:ext uri="{FF2B5EF4-FFF2-40B4-BE49-F238E27FC236}">
                <a16:creationId xmlns:a16="http://schemas.microsoft.com/office/drawing/2014/main" id="{5EE9FBA5-065D-E7B7-FA6F-598760EC9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182" y="4271196"/>
            <a:ext cx="945507" cy="5414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8BF728-06C5-6D5F-875B-5AF6A71F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493" y="4299276"/>
            <a:ext cx="311020" cy="166889"/>
          </a:xfrm>
          <a:prstGeom prst="rect">
            <a:avLst/>
          </a:prstGeom>
        </p:spPr>
      </p:pic>
      <p:pic>
        <p:nvPicPr>
          <p:cNvPr id="18" name="Picture 17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F9D6363-0DD1-9BAE-11A2-20C6EAD37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755" y="4288222"/>
            <a:ext cx="294158" cy="2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2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00D55D-9677-DD4A-846B-92C6C09D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767" y="1834994"/>
            <a:ext cx="4752865" cy="3687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7CB74-4684-214A-8274-DCD2E70A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9" y="2185167"/>
            <a:ext cx="3441700" cy="3441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F339BA-6357-B149-8440-025199DD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7F27D-A530-F54C-84D1-88E9708D30A8}"/>
              </a:ext>
            </a:extLst>
          </p:cNvPr>
          <p:cNvSpPr txBox="1"/>
          <p:nvPr/>
        </p:nvSpPr>
        <p:spPr>
          <a:xfrm>
            <a:off x="2521131" y="5937031"/>
            <a:ext cx="4328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>
                <a:latin typeface="Trebuchet MS" panose="020B0703020202090204" pitchFamily="34" charset="0"/>
              </a:rPr>
              <a:t>Dominio del Espacio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78444-97B7-774B-A287-A8175F9464F8}"/>
              </a:ext>
            </a:extLst>
          </p:cNvPr>
          <p:cNvSpPr txBox="1"/>
          <p:nvPr/>
        </p:nvSpPr>
        <p:spPr>
          <a:xfrm>
            <a:off x="1043421" y="552240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(escala de grises)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0D60E-AF21-FC46-81A2-F72CEE885DB4}"/>
              </a:ext>
            </a:extLst>
          </p:cNvPr>
          <p:cNvSpPr txBox="1"/>
          <p:nvPr/>
        </p:nvSpPr>
        <p:spPr>
          <a:xfrm>
            <a:off x="5615676" y="1722756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(representación 3D)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66D44-8AD1-7447-B28A-A3AB7B6DA222}"/>
              </a:ext>
            </a:extLst>
          </p:cNvPr>
          <p:cNvSpPr txBox="1"/>
          <p:nvPr/>
        </p:nvSpPr>
        <p:spPr>
          <a:xfrm>
            <a:off x="3534514" y="1205978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EJEMPLO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5AAAE96-A8E1-1899-211E-57C5CA477343}"/>
              </a:ext>
            </a:extLst>
          </p:cNvPr>
          <p:cNvCxnSpPr/>
          <p:nvPr/>
        </p:nvCxnSpPr>
        <p:spPr>
          <a:xfrm>
            <a:off x="318368" y="2164077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2E5493-43D8-E0C4-F06B-480FBB3023EF}"/>
              </a:ext>
            </a:extLst>
          </p:cNvPr>
          <p:cNvCxnSpPr>
            <a:cxnSpLocks/>
          </p:cNvCxnSpPr>
          <p:nvPr/>
        </p:nvCxnSpPr>
        <p:spPr>
          <a:xfrm>
            <a:off x="129057" y="2462636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D8F206D-9AA6-9AB4-BA6D-0C9E96B2A8A8}"/>
              </a:ext>
            </a:extLst>
          </p:cNvPr>
          <p:cNvSpPr txBox="1"/>
          <p:nvPr/>
        </p:nvSpPr>
        <p:spPr>
          <a:xfrm>
            <a:off x="845626" y="19351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A1E7A-6A18-8D00-125D-E3110700517C}"/>
              </a:ext>
            </a:extLst>
          </p:cNvPr>
          <p:cNvSpPr txBox="1"/>
          <p:nvPr/>
        </p:nvSpPr>
        <p:spPr>
          <a:xfrm>
            <a:off x="-14572" y="30054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F7FF30-01B2-CDEE-43FD-63EFAF120940}"/>
              </a:ext>
            </a:extLst>
          </p:cNvPr>
          <p:cNvCxnSpPr>
            <a:cxnSpLocks/>
          </p:cNvCxnSpPr>
          <p:nvPr/>
        </p:nvCxnSpPr>
        <p:spPr>
          <a:xfrm flipV="1">
            <a:off x="6504702" y="5346875"/>
            <a:ext cx="539565" cy="175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6681D4-4177-A10D-9EAB-FE89A351F22C}"/>
              </a:ext>
            </a:extLst>
          </p:cNvPr>
          <p:cNvCxnSpPr>
            <a:cxnSpLocks/>
          </p:cNvCxnSpPr>
          <p:nvPr/>
        </p:nvCxnSpPr>
        <p:spPr>
          <a:xfrm flipH="1" flipV="1">
            <a:off x="5274733" y="5207000"/>
            <a:ext cx="651934" cy="279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486017-0418-2038-3B72-10880D82FE1C}"/>
              </a:ext>
            </a:extLst>
          </p:cNvPr>
          <p:cNvSpPr txBox="1"/>
          <p:nvPr/>
        </p:nvSpPr>
        <p:spPr>
          <a:xfrm>
            <a:off x="4987475" y="496890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CCDE3-468C-BE99-7DDB-E6F99A25AB96}"/>
              </a:ext>
            </a:extLst>
          </p:cNvPr>
          <p:cNvSpPr txBox="1"/>
          <p:nvPr/>
        </p:nvSpPr>
        <p:spPr>
          <a:xfrm>
            <a:off x="7088891" y="513524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842072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F5256-77E4-BF4A-BD36-F8FACFD3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577" y="1550230"/>
            <a:ext cx="60960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2C418-4554-8E40-943B-A7FE2314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7" y="1982473"/>
            <a:ext cx="34544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C1F20-0F28-8442-BDC6-232F3BDF4B0F}"/>
              </a:ext>
            </a:extLst>
          </p:cNvPr>
          <p:cNvSpPr txBox="1"/>
          <p:nvPr/>
        </p:nvSpPr>
        <p:spPr>
          <a:xfrm>
            <a:off x="1043421" y="552240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(escala de grises)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A810C-4E9F-B943-AB04-16B0A0A7FC0A}"/>
              </a:ext>
            </a:extLst>
          </p:cNvPr>
          <p:cNvSpPr txBox="1"/>
          <p:nvPr/>
        </p:nvSpPr>
        <p:spPr>
          <a:xfrm>
            <a:off x="5827733" y="5522402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(representación 3D)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D31FC9-622C-3D44-9574-5C8A7B0B2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3A307-A440-4C41-BEBB-444D67FE7EFF}"/>
              </a:ext>
            </a:extLst>
          </p:cNvPr>
          <p:cNvSpPr txBox="1"/>
          <p:nvPr/>
        </p:nvSpPr>
        <p:spPr>
          <a:xfrm>
            <a:off x="2177695" y="5937031"/>
            <a:ext cx="5428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Dominio de la Frecuencia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B6587-5BA5-1E41-AEE3-12E99A016F9C}"/>
              </a:ext>
            </a:extLst>
          </p:cNvPr>
          <p:cNvSpPr txBox="1"/>
          <p:nvPr/>
        </p:nvSpPr>
        <p:spPr>
          <a:xfrm>
            <a:off x="3534514" y="1205978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EJEMPLO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FAD0D069-19F5-DAF0-5579-984BC6E30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40" y="3574491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93DE3D-E3A0-E10B-D559-F14DD0D55422}"/>
              </a:ext>
            </a:extLst>
          </p:cNvPr>
          <p:cNvCxnSpPr>
            <a:cxnSpLocks/>
          </p:cNvCxnSpPr>
          <p:nvPr/>
        </p:nvCxnSpPr>
        <p:spPr>
          <a:xfrm>
            <a:off x="2088910" y="3711017"/>
            <a:ext cx="52725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D3050DC-08AF-BBDF-0002-95760BCF1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8" r="7027"/>
          <a:stretch/>
        </p:blipFill>
        <p:spPr>
          <a:xfrm>
            <a:off x="1793367" y="2532653"/>
            <a:ext cx="212509" cy="3103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E7AF-1184-F1EA-2F81-679116B21105}"/>
              </a:ext>
            </a:extLst>
          </p:cNvPr>
          <p:cNvCxnSpPr>
            <a:cxnSpLocks/>
          </p:cNvCxnSpPr>
          <p:nvPr/>
        </p:nvCxnSpPr>
        <p:spPr>
          <a:xfrm flipV="1">
            <a:off x="1899599" y="2921000"/>
            <a:ext cx="0" cy="57210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6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117CB-6033-CB49-A812-01A81F12A06C}"/>
              </a:ext>
            </a:extLst>
          </p:cNvPr>
          <p:cNvSpPr txBox="1"/>
          <p:nvPr/>
        </p:nvSpPr>
        <p:spPr>
          <a:xfrm>
            <a:off x="1312582" y="3049036"/>
            <a:ext cx="674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¿Cómo sería la Transformada de Fourier en 2D?</a:t>
            </a:r>
          </a:p>
        </p:txBody>
      </p:sp>
    </p:spTree>
    <p:extLst>
      <p:ext uri="{BB962C8B-B14F-4D97-AF65-F5344CB8AC3E}">
        <p14:creationId xmlns:p14="http://schemas.microsoft.com/office/powerpoint/2010/main" val="1624926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6FEF21-0CAB-6E49-BC87-92C0E4CE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20980" y="3742216"/>
            <a:ext cx="1121009" cy="573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226EB-AD27-7048-B6DF-D83BCDE4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44" y="2504595"/>
            <a:ext cx="5111496" cy="1043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C13A78-9357-7A4E-963E-85EFC9A17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44" y="4509978"/>
            <a:ext cx="5111496" cy="10503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C2780B-B42F-D348-8B31-5BD39C14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79F03-F17A-E24F-A70F-7BCB54D3F51F}"/>
              </a:ext>
            </a:extLst>
          </p:cNvPr>
          <p:cNvSpPr txBox="1"/>
          <p:nvPr/>
        </p:nvSpPr>
        <p:spPr>
          <a:xfrm>
            <a:off x="3534514" y="1205978"/>
            <a:ext cx="1718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DISCRETA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14071-ADA6-9846-985B-F00E52DD35C9}"/>
              </a:ext>
            </a:extLst>
          </p:cNvPr>
          <p:cNvSpPr txBox="1"/>
          <p:nvPr/>
        </p:nvSpPr>
        <p:spPr>
          <a:xfrm>
            <a:off x="5528635" y="3205501"/>
            <a:ext cx="240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Directa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6C184-832F-1B4B-91C3-66D576027AAB}"/>
              </a:ext>
            </a:extLst>
          </p:cNvPr>
          <p:cNvSpPr txBox="1"/>
          <p:nvPr/>
        </p:nvSpPr>
        <p:spPr>
          <a:xfrm>
            <a:off x="5537601" y="5324999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Inversa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2E97-FADB-6E40-A73B-CAAE7B8B3F33}"/>
              </a:ext>
            </a:extLst>
          </p:cNvPr>
          <p:cNvGrpSpPr/>
          <p:nvPr/>
        </p:nvGrpSpPr>
        <p:grpSpPr>
          <a:xfrm>
            <a:off x="5239944" y="4044131"/>
            <a:ext cx="1749197" cy="648893"/>
            <a:chOff x="5239944" y="4044131"/>
            <a:chExt cx="1749197" cy="648893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592A94F-ED40-8240-9E39-0CD2C5C659BF}"/>
                </a:ext>
              </a:extLst>
            </p:cNvPr>
            <p:cNvSpPr/>
            <p:nvPr/>
          </p:nvSpPr>
          <p:spPr>
            <a:xfrm rot="5400000">
              <a:off x="6016648" y="3760233"/>
              <a:ext cx="191201" cy="1674381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FF566F-9AF2-DB4C-9E1F-15C88CBEBD6C}"/>
                </a:ext>
              </a:extLst>
            </p:cNvPr>
            <p:cNvSpPr txBox="1"/>
            <p:nvPr/>
          </p:nvSpPr>
          <p:spPr>
            <a:xfrm>
              <a:off x="5239944" y="4044131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Funciones Base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8A8147-06DE-704D-9B91-BA13708C5D6E}"/>
              </a:ext>
            </a:extLst>
          </p:cNvPr>
          <p:cNvGrpSpPr/>
          <p:nvPr/>
        </p:nvGrpSpPr>
        <p:grpSpPr>
          <a:xfrm>
            <a:off x="4112153" y="5308600"/>
            <a:ext cx="1467068" cy="1038535"/>
            <a:chOff x="4258953" y="5531060"/>
            <a:chExt cx="1467068" cy="10385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62ABF0-22E5-D949-AD52-A0D6DC77C3A7}"/>
                </a:ext>
              </a:extLst>
            </p:cNvPr>
            <p:cNvSpPr txBox="1"/>
            <p:nvPr/>
          </p:nvSpPr>
          <p:spPr>
            <a:xfrm>
              <a:off x="4258953" y="62002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Coeficientes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AD84FF-E755-F24B-A75F-B9DE6947823A}"/>
                </a:ext>
              </a:extLst>
            </p:cNvPr>
            <p:cNvCxnSpPr/>
            <p:nvPr/>
          </p:nvCxnSpPr>
          <p:spPr>
            <a:xfrm>
              <a:off x="4980214" y="5531060"/>
              <a:ext cx="0" cy="486602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1FEFE46-FBA2-AD45-A832-A3D079100BC9}"/>
              </a:ext>
            </a:extLst>
          </p:cNvPr>
          <p:cNvSpPr/>
          <p:nvPr/>
        </p:nvSpPr>
        <p:spPr>
          <a:xfrm>
            <a:off x="3924300" y="5219700"/>
            <a:ext cx="219603" cy="17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D854-6266-904D-B487-AB4B56DFC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78" y="5195034"/>
            <a:ext cx="149178" cy="1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92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3145833" y="1250987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Funciones Base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641553-42E2-DF48-A080-737F7033C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544"/>
          <a:stretch/>
        </p:blipFill>
        <p:spPr>
          <a:xfrm>
            <a:off x="1114729" y="1768483"/>
            <a:ext cx="4623035" cy="6254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5" name="Picture 4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C8B8565C-FA32-0E48-C50B-BB333100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74" y="1411356"/>
            <a:ext cx="269853" cy="23612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D7E45D-9C4A-024D-8942-7686B821C7A6}"/>
              </a:ext>
            </a:extLst>
          </p:cNvPr>
          <p:cNvCxnSpPr/>
          <p:nvPr/>
        </p:nvCxnSpPr>
        <p:spPr>
          <a:xfrm>
            <a:off x="1123711" y="1539412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3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3145833" y="1250987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Funciones Base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641553-42E2-DF48-A080-737F7033C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795"/>
          <a:stretch/>
        </p:blipFill>
        <p:spPr>
          <a:xfrm>
            <a:off x="1114729" y="1768483"/>
            <a:ext cx="4623035" cy="468547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5" name="Picture 4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C8B8565C-FA32-0E48-C50B-BB333100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74" y="1411356"/>
            <a:ext cx="269853" cy="23612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D7E45D-9C4A-024D-8942-7686B821C7A6}"/>
              </a:ext>
            </a:extLst>
          </p:cNvPr>
          <p:cNvCxnSpPr/>
          <p:nvPr/>
        </p:nvCxnSpPr>
        <p:spPr>
          <a:xfrm>
            <a:off x="1123711" y="1539412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7C0BBDA3-63CC-1C5C-645E-ABFCD94FD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811234" y="2477726"/>
            <a:ext cx="212509" cy="3103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E5CCDE-E1C7-4020-A27C-3453D424B4B5}"/>
              </a:ext>
            </a:extLst>
          </p:cNvPr>
          <p:cNvCxnSpPr>
            <a:cxnSpLocks/>
          </p:cNvCxnSpPr>
          <p:nvPr/>
        </p:nvCxnSpPr>
        <p:spPr>
          <a:xfrm>
            <a:off x="934400" y="1837971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9A72F76-64B9-5BB8-5237-36994EF38834}"/>
              </a:ext>
            </a:extLst>
          </p:cNvPr>
          <p:cNvSpPr/>
          <p:nvPr/>
        </p:nvSpPr>
        <p:spPr>
          <a:xfrm>
            <a:off x="1726104" y="2390767"/>
            <a:ext cx="4037133" cy="4054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E6ED70-F9AC-8FCD-0BAC-5713D40D7C24}"/>
              </a:ext>
            </a:extLst>
          </p:cNvPr>
          <p:cNvGrpSpPr/>
          <p:nvPr/>
        </p:nvGrpSpPr>
        <p:grpSpPr>
          <a:xfrm>
            <a:off x="5927075" y="1768483"/>
            <a:ext cx="2593148" cy="4648648"/>
            <a:chOff x="5927075" y="1768483"/>
            <a:chExt cx="2593148" cy="464864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0190F924-97E8-AEC2-4235-CE6CEEE87C4D}"/>
                </a:ext>
              </a:extLst>
            </p:cNvPr>
            <p:cNvSpPr/>
            <p:nvPr/>
          </p:nvSpPr>
          <p:spPr>
            <a:xfrm>
              <a:off x="5927075" y="1768483"/>
              <a:ext cx="308472" cy="464864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17BDBD-7FBA-7494-5FAA-4473BBEB8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9139" y="3863866"/>
              <a:ext cx="2171084" cy="441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3145833" y="1250987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Funciones Base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641553-42E2-DF48-A080-737F7033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29" y="1768483"/>
            <a:ext cx="4623035" cy="46486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5F5B95-2CCC-D671-334F-2CED648D7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19" r="-1"/>
          <a:stretch/>
        </p:blipFill>
        <p:spPr>
          <a:xfrm>
            <a:off x="6444866" y="3429000"/>
            <a:ext cx="2554455" cy="1301297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FC00AFC6-0B9C-AFAD-8B6A-8E90619BA922}"/>
              </a:ext>
            </a:extLst>
          </p:cNvPr>
          <p:cNvSpPr/>
          <p:nvPr/>
        </p:nvSpPr>
        <p:spPr>
          <a:xfrm>
            <a:off x="5927075" y="1768483"/>
            <a:ext cx="308472" cy="464864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5" name="Picture 4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C8B8565C-FA32-0E48-C50B-BB333100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774" y="1411356"/>
            <a:ext cx="269853" cy="236121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22EC2C90-5DF0-55E5-0F71-49EEA6899B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8" r="7027"/>
          <a:stretch/>
        </p:blipFill>
        <p:spPr>
          <a:xfrm>
            <a:off x="811234" y="2477726"/>
            <a:ext cx="212509" cy="3103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2A651B-952B-49F5-FE3A-A072CB938935}"/>
              </a:ext>
            </a:extLst>
          </p:cNvPr>
          <p:cNvCxnSpPr/>
          <p:nvPr/>
        </p:nvCxnSpPr>
        <p:spPr>
          <a:xfrm>
            <a:off x="6832468" y="1836714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0340BD-0EA0-21EA-2C65-069739AEFC34}"/>
              </a:ext>
            </a:extLst>
          </p:cNvPr>
          <p:cNvCxnSpPr>
            <a:cxnSpLocks/>
          </p:cNvCxnSpPr>
          <p:nvPr/>
        </p:nvCxnSpPr>
        <p:spPr>
          <a:xfrm>
            <a:off x="6643157" y="2135273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black and white striped pattern&#10;&#10;Description automatically generated">
            <a:extLst>
              <a:ext uri="{FF2B5EF4-FFF2-40B4-BE49-F238E27FC236}">
                <a16:creationId xmlns:a16="http://schemas.microsoft.com/office/drawing/2014/main" id="{59AD1C92-C1AF-CF48-A341-73AAFA51E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993" y="2026876"/>
            <a:ext cx="927100" cy="9017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9B1DCF-1E8C-07F9-2A3F-5839AC03A863}"/>
              </a:ext>
            </a:extLst>
          </p:cNvPr>
          <p:cNvSpPr txBox="1"/>
          <p:nvPr/>
        </p:nvSpPr>
        <p:spPr>
          <a:xfrm>
            <a:off x="7359726" y="160779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59E6E-C2FF-EA44-1FF7-E1CA17583D77}"/>
              </a:ext>
            </a:extLst>
          </p:cNvPr>
          <p:cNvSpPr txBox="1"/>
          <p:nvPr/>
        </p:nvSpPr>
        <p:spPr>
          <a:xfrm>
            <a:off x="6499528" y="267806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CC20D3C-34ED-5842-4123-2B2B06FFC0B4}"/>
              </a:ext>
            </a:extLst>
          </p:cNvPr>
          <p:cNvSpPr/>
          <p:nvPr/>
        </p:nvSpPr>
        <p:spPr>
          <a:xfrm rot="20218488">
            <a:off x="3058939" y="3060887"/>
            <a:ext cx="3559364" cy="117622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8413AE-88B8-239A-5A4C-13ED22DBAF2E}"/>
              </a:ext>
            </a:extLst>
          </p:cNvPr>
          <p:cNvSpPr/>
          <p:nvPr/>
        </p:nvSpPr>
        <p:spPr>
          <a:xfrm>
            <a:off x="2863121" y="3515193"/>
            <a:ext cx="554636" cy="569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D7E45D-9C4A-024D-8942-7686B821C7A6}"/>
              </a:ext>
            </a:extLst>
          </p:cNvPr>
          <p:cNvCxnSpPr/>
          <p:nvPr/>
        </p:nvCxnSpPr>
        <p:spPr>
          <a:xfrm>
            <a:off x="1123711" y="1539412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65AEC-4D34-8EC1-8BA4-4A69C8204F5C}"/>
              </a:ext>
            </a:extLst>
          </p:cNvPr>
          <p:cNvCxnSpPr>
            <a:cxnSpLocks/>
          </p:cNvCxnSpPr>
          <p:nvPr/>
        </p:nvCxnSpPr>
        <p:spPr>
          <a:xfrm>
            <a:off x="934400" y="1837971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593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F095F35-FD67-C949-944B-AAB97CD54837}"/>
              </a:ext>
            </a:extLst>
          </p:cNvPr>
          <p:cNvSpPr txBox="1"/>
          <p:nvPr/>
        </p:nvSpPr>
        <p:spPr>
          <a:xfrm>
            <a:off x="3703458" y="5788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Input: Imagen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94000" y="826641"/>
            <a:ext cx="2556000" cy="2586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8DF102-256E-4341-B736-423684EC0415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2AA690-F74C-BC75-BB25-605A0E6800CE}"/>
              </a:ext>
            </a:extLst>
          </p:cNvPr>
          <p:cNvGrpSpPr/>
          <p:nvPr/>
        </p:nvGrpSpPr>
        <p:grpSpPr>
          <a:xfrm>
            <a:off x="2003195" y="3535940"/>
            <a:ext cx="5111496" cy="1483803"/>
            <a:chOff x="2003195" y="3535940"/>
            <a:chExt cx="5111496" cy="14838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9E931F-4538-D781-8692-E4BE4CD5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3195" y="3976035"/>
              <a:ext cx="5111496" cy="1043708"/>
            </a:xfrm>
            <a:prstGeom prst="rect">
              <a:avLst/>
            </a:prstGeom>
          </p:spPr>
        </p:pic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3C94783A-385B-AF77-68B0-B108C6D9F118}"/>
                </a:ext>
              </a:extLst>
            </p:cNvPr>
            <p:cNvSpPr/>
            <p:nvPr/>
          </p:nvSpPr>
          <p:spPr>
            <a:xfrm rot="5400000">
              <a:off x="4333472" y="3510062"/>
              <a:ext cx="477054" cy="528809"/>
            </a:xfrm>
            <a:prstGeom prst="rightArrow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E7B9E-34FC-CB53-29CD-9B59036E737A}"/>
              </a:ext>
            </a:extLst>
          </p:cNvPr>
          <p:cNvGrpSpPr/>
          <p:nvPr/>
        </p:nvGrpSpPr>
        <p:grpSpPr>
          <a:xfrm>
            <a:off x="2501098" y="5170074"/>
            <a:ext cx="4147289" cy="1045951"/>
            <a:chOff x="2501098" y="5170074"/>
            <a:chExt cx="4147289" cy="1045951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7AE9133A-DBF0-5203-726D-B496F87DE787}"/>
                </a:ext>
              </a:extLst>
            </p:cNvPr>
            <p:cNvSpPr/>
            <p:nvPr/>
          </p:nvSpPr>
          <p:spPr>
            <a:xfrm rot="5400000">
              <a:off x="4333472" y="5144196"/>
              <a:ext cx="477054" cy="528809"/>
            </a:xfrm>
            <a:prstGeom prst="rightArrow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1B1390-5265-5ECE-6C01-E79481C70DB7}"/>
                </a:ext>
              </a:extLst>
            </p:cNvPr>
            <p:cNvSpPr txBox="1"/>
            <p:nvPr/>
          </p:nvSpPr>
          <p:spPr>
            <a:xfrm>
              <a:off x="2501098" y="5846693"/>
              <a:ext cx="4147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Output: Coeficientes F(0,0), F(0,1), .....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AAAA6A-F44A-8D9E-98E9-E5D545BF4675}"/>
              </a:ext>
            </a:extLst>
          </p:cNvPr>
          <p:cNvCxnSpPr/>
          <p:nvPr/>
        </p:nvCxnSpPr>
        <p:spPr>
          <a:xfrm>
            <a:off x="3439829" y="753071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D35B49-6DF4-CCC1-41A3-597CA4D7CCE6}"/>
              </a:ext>
            </a:extLst>
          </p:cNvPr>
          <p:cNvCxnSpPr>
            <a:cxnSpLocks/>
          </p:cNvCxnSpPr>
          <p:nvPr/>
        </p:nvCxnSpPr>
        <p:spPr>
          <a:xfrm>
            <a:off x="3250518" y="1051630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5B0F4F-233E-B443-DAA9-687C2709CCA7}"/>
              </a:ext>
            </a:extLst>
          </p:cNvPr>
          <p:cNvSpPr txBox="1"/>
          <p:nvPr/>
        </p:nvSpPr>
        <p:spPr>
          <a:xfrm>
            <a:off x="3967087" y="52415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3476C-89EB-39E6-4838-7F8B1F0F5BF9}"/>
              </a:ext>
            </a:extLst>
          </p:cNvPr>
          <p:cNvSpPr txBox="1"/>
          <p:nvPr/>
        </p:nvSpPr>
        <p:spPr>
          <a:xfrm>
            <a:off x="3106889" y="159442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89683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2807348" y="1200908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Coeficientes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9" name="Picture 8" descr="A grid of black and white numbers&#10;&#10;Description automatically generated">
            <a:extLst>
              <a:ext uri="{FF2B5EF4-FFF2-40B4-BE49-F238E27FC236}">
                <a16:creationId xmlns:a16="http://schemas.microsoft.com/office/drawing/2014/main" id="{B4188AF8-CB46-F099-A98F-155069EDFA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4438" y="1682441"/>
            <a:ext cx="4724211" cy="4706714"/>
          </a:xfrm>
          <a:prstGeom prst="rect">
            <a:avLst/>
          </a:prstGeom>
        </p:spPr>
      </p:pic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7A7E4A6-258E-D4B6-0447-41E10817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68" y="1411356"/>
            <a:ext cx="269853" cy="236121"/>
          </a:xfrm>
          <a:prstGeom prst="rect">
            <a:avLst/>
          </a:prstGeom>
        </p:spPr>
      </p:pic>
      <p:pic>
        <p:nvPicPr>
          <p:cNvPr id="11" name="Picture 10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B52C37B-AE1F-F604-178F-57FA411A7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300328" y="2477726"/>
            <a:ext cx="212509" cy="3103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D59414-8643-30FB-2BA4-766083BC56B6}"/>
              </a:ext>
            </a:extLst>
          </p:cNvPr>
          <p:cNvCxnSpPr/>
          <p:nvPr/>
        </p:nvCxnSpPr>
        <p:spPr>
          <a:xfrm>
            <a:off x="1612805" y="1539412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2CAB86-49E3-37F8-6B22-F9140A243929}"/>
              </a:ext>
            </a:extLst>
          </p:cNvPr>
          <p:cNvCxnSpPr>
            <a:cxnSpLocks/>
          </p:cNvCxnSpPr>
          <p:nvPr/>
        </p:nvCxnSpPr>
        <p:spPr>
          <a:xfrm>
            <a:off x="1423494" y="1837971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454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2807348" y="1200908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Coeficientes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2" name="Picture 1" descr="A grid of numbers with black text&#10;&#10;Description automatically generated">
            <a:extLst>
              <a:ext uri="{FF2B5EF4-FFF2-40B4-BE49-F238E27FC236}">
                <a16:creationId xmlns:a16="http://schemas.microsoft.com/office/drawing/2014/main" id="{8B7A4BA9-46B8-176A-02CD-D8BF469C01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9471" y="1730580"/>
            <a:ext cx="4724212" cy="4706714"/>
          </a:xfrm>
          <a:prstGeom prst="rect">
            <a:avLst/>
          </a:prstGeom>
        </p:spPr>
      </p:pic>
      <p:pic>
        <p:nvPicPr>
          <p:cNvPr id="8" name="Picture 7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D29B6C5B-67DD-15DA-F6F0-A1F5833C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68" y="1411356"/>
            <a:ext cx="269853" cy="236121"/>
          </a:xfrm>
          <a:prstGeom prst="rect">
            <a:avLst/>
          </a:prstGeom>
        </p:spPr>
      </p:pic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CCC452F-9DC7-754F-5BEA-1612BC9D2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300328" y="2477726"/>
            <a:ext cx="212509" cy="31033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069E92-993E-7C4C-8D6A-8FAAAC18D161}"/>
              </a:ext>
            </a:extLst>
          </p:cNvPr>
          <p:cNvCxnSpPr/>
          <p:nvPr/>
        </p:nvCxnSpPr>
        <p:spPr>
          <a:xfrm>
            <a:off x="1612805" y="1539412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3B5379-CDD4-FC05-1F97-20C45F7F8C94}"/>
              </a:ext>
            </a:extLst>
          </p:cNvPr>
          <p:cNvCxnSpPr>
            <a:cxnSpLocks/>
          </p:cNvCxnSpPr>
          <p:nvPr/>
        </p:nvCxnSpPr>
        <p:spPr>
          <a:xfrm>
            <a:off x="1423494" y="1837971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1771762" y="1200908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Funciones Base y Coeficientes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641553-42E2-DF48-A080-737F7033C7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32521" y="1768483"/>
            <a:ext cx="4623035" cy="46486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5" name="Picture 4" descr="A grid of numbers with black text&#10;&#10;Description automatically generated">
            <a:extLst>
              <a:ext uri="{FF2B5EF4-FFF2-40B4-BE49-F238E27FC236}">
                <a16:creationId xmlns:a16="http://schemas.microsoft.com/office/drawing/2014/main" id="{AC1071F5-F066-9CDC-7461-0033ED8469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99471" y="1730580"/>
            <a:ext cx="4724212" cy="47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9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1771762" y="1200908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Funciones Base y Coeficientes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641553-42E2-DF48-A080-737F7033C7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632521" y="1768483"/>
            <a:ext cx="4623035" cy="46486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3" name="Picture 2" descr="A grid of numbers with black text&#10;&#10;Description automatically generated">
            <a:extLst>
              <a:ext uri="{FF2B5EF4-FFF2-40B4-BE49-F238E27FC236}">
                <a16:creationId xmlns:a16="http://schemas.microsoft.com/office/drawing/2014/main" id="{FA64930E-46A1-CD1B-B17F-04F6621D7B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99471" y="1695140"/>
            <a:ext cx="4724212" cy="4706714"/>
          </a:xfrm>
          <a:prstGeom prst="rect">
            <a:avLst/>
          </a:prstGeom>
        </p:spPr>
      </p:pic>
      <p:pic>
        <p:nvPicPr>
          <p:cNvPr id="2" name="Picture 1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F31E2EC4-AE5D-DA9C-B751-671C73F9D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60" y="3178547"/>
            <a:ext cx="1397000" cy="173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F688B0-0D9A-71A3-0AA1-8EE18C218EAD}"/>
              </a:ext>
            </a:extLst>
          </p:cNvPr>
          <p:cNvSpPr txBox="1"/>
          <p:nvPr/>
        </p:nvSpPr>
        <p:spPr>
          <a:xfrm>
            <a:off x="6446892" y="3738864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6D509-E03A-8D98-BB43-7179FBAA31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6301" y="3760208"/>
            <a:ext cx="657433" cy="66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6FEF21-0CAB-6E49-BC87-92C0E4CE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20980" y="3742216"/>
            <a:ext cx="1121009" cy="573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226EB-AD27-7048-B6DF-D83BCDE4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44" y="2504595"/>
            <a:ext cx="5111496" cy="1043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C13A78-9357-7A4E-963E-85EFC9A17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44" y="4509978"/>
            <a:ext cx="5111496" cy="10503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C2780B-B42F-D348-8B31-5BD39C14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79F03-F17A-E24F-A70F-7BCB54D3F51F}"/>
              </a:ext>
            </a:extLst>
          </p:cNvPr>
          <p:cNvSpPr txBox="1"/>
          <p:nvPr/>
        </p:nvSpPr>
        <p:spPr>
          <a:xfrm>
            <a:off x="3534514" y="1205978"/>
            <a:ext cx="1718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DISCRETA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14071-ADA6-9846-985B-F00E52DD35C9}"/>
              </a:ext>
            </a:extLst>
          </p:cNvPr>
          <p:cNvSpPr txBox="1"/>
          <p:nvPr/>
        </p:nvSpPr>
        <p:spPr>
          <a:xfrm>
            <a:off x="5528635" y="3205501"/>
            <a:ext cx="240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Directa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6C184-832F-1B4B-91C3-66D576027AAB}"/>
              </a:ext>
            </a:extLst>
          </p:cNvPr>
          <p:cNvSpPr txBox="1"/>
          <p:nvPr/>
        </p:nvSpPr>
        <p:spPr>
          <a:xfrm>
            <a:off x="5537601" y="5324999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Inversa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2E97-FADB-6E40-A73B-CAAE7B8B3F33}"/>
              </a:ext>
            </a:extLst>
          </p:cNvPr>
          <p:cNvGrpSpPr/>
          <p:nvPr/>
        </p:nvGrpSpPr>
        <p:grpSpPr>
          <a:xfrm>
            <a:off x="5239944" y="4044131"/>
            <a:ext cx="1749197" cy="648893"/>
            <a:chOff x="5239944" y="4044131"/>
            <a:chExt cx="1749197" cy="648893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592A94F-ED40-8240-9E39-0CD2C5C659BF}"/>
                </a:ext>
              </a:extLst>
            </p:cNvPr>
            <p:cNvSpPr/>
            <p:nvPr/>
          </p:nvSpPr>
          <p:spPr>
            <a:xfrm rot="5400000">
              <a:off x="6016648" y="3760233"/>
              <a:ext cx="191201" cy="1674381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FF566F-9AF2-DB4C-9E1F-15C88CBEBD6C}"/>
                </a:ext>
              </a:extLst>
            </p:cNvPr>
            <p:cNvSpPr txBox="1"/>
            <p:nvPr/>
          </p:nvSpPr>
          <p:spPr>
            <a:xfrm>
              <a:off x="5239944" y="4044131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Funciones Base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8A8147-06DE-704D-9B91-BA13708C5D6E}"/>
              </a:ext>
            </a:extLst>
          </p:cNvPr>
          <p:cNvGrpSpPr/>
          <p:nvPr/>
        </p:nvGrpSpPr>
        <p:grpSpPr>
          <a:xfrm>
            <a:off x="4112153" y="5308600"/>
            <a:ext cx="1467068" cy="1038535"/>
            <a:chOff x="4258953" y="5531060"/>
            <a:chExt cx="1467068" cy="10385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62ABF0-22E5-D949-AD52-A0D6DC77C3A7}"/>
                </a:ext>
              </a:extLst>
            </p:cNvPr>
            <p:cNvSpPr txBox="1"/>
            <p:nvPr/>
          </p:nvSpPr>
          <p:spPr>
            <a:xfrm>
              <a:off x="4258953" y="62002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Coeficientes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AD84FF-E755-F24B-A75F-B9DE6947823A}"/>
                </a:ext>
              </a:extLst>
            </p:cNvPr>
            <p:cNvCxnSpPr/>
            <p:nvPr/>
          </p:nvCxnSpPr>
          <p:spPr>
            <a:xfrm>
              <a:off x="4980214" y="5531060"/>
              <a:ext cx="0" cy="486602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1FEFE46-FBA2-AD45-A832-A3D079100BC9}"/>
              </a:ext>
            </a:extLst>
          </p:cNvPr>
          <p:cNvSpPr/>
          <p:nvPr/>
        </p:nvSpPr>
        <p:spPr>
          <a:xfrm>
            <a:off x="3924300" y="5219700"/>
            <a:ext cx="219603" cy="17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D854-6266-904D-B487-AB4B56DFC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78" y="5195034"/>
            <a:ext cx="149178" cy="1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7FAF1D68-4100-2725-A30A-65931E3A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861" y="1529076"/>
            <a:ext cx="269853" cy="2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02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F095F35-FD67-C949-944B-AAB97CD54837}"/>
              </a:ext>
            </a:extLst>
          </p:cNvPr>
          <p:cNvSpPr txBox="1"/>
          <p:nvPr/>
        </p:nvSpPr>
        <p:spPr>
          <a:xfrm>
            <a:off x="1028053" y="21687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Imagen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103" y="2820694"/>
            <a:ext cx="2556000" cy="25861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013" y="2248811"/>
            <a:ext cx="5828054" cy="32839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F1AAA6-5E25-DB47-9707-3E0AD213D5AC}"/>
              </a:ext>
            </a:extLst>
          </p:cNvPr>
          <p:cNvSpPr txBox="1"/>
          <p:nvPr/>
        </p:nvSpPr>
        <p:spPr>
          <a:xfrm>
            <a:off x="3933751" y="5501568"/>
            <a:ext cx="427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rebuchet MS" panose="020B0703020202090204" pitchFamily="34" charset="0"/>
              </a:rPr>
              <a:t>Transformada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Discreta</a:t>
            </a:r>
            <a:r>
              <a:rPr lang="en-US" dirty="0">
                <a:latin typeface="Trebuchet MS" panose="020B0703020202090204" pitchFamily="34" charset="0"/>
              </a:rPr>
              <a:t> de Fourier (DFT)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(original)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F102-256E-4341-B736-423684EC0415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30D2C-DCE9-FBF6-44DD-DE9CEABE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16" y="100979"/>
            <a:ext cx="2155856" cy="214783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1ED062-942D-754E-9E0F-2FAFF8B22AA8}"/>
              </a:ext>
            </a:extLst>
          </p:cNvPr>
          <p:cNvCxnSpPr/>
          <p:nvPr/>
        </p:nvCxnSpPr>
        <p:spPr>
          <a:xfrm flipV="1">
            <a:off x="3156013" y="1756611"/>
            <a:ext cx="1095933" cy="781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828FA6-3ED1-FAB5-2633-CF9F80249B30}"/>
              </a:ext>
            </a:extLst>
          </p:cNvPr>
          <p:cNvSpPr txBox="1"/>
          <p:nvPr/>
        </p:nvSpPr>
        <p:spPr>
          <a:xfrm rot="19493366">
            <a:off x="3258936" y="167738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DFT</a:t>
            </a:r>
          </a:p>
        </p:txBody>
      </p:sp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69DE0E9E-5A7C-2508-691B-E6C0E03F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019" y="4938580"/>
            <a:ext cx="269853" cy="2361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485CB1-E39C-C06A-9031-F96EFBAE65EC}"/>
              </a:ext>
            </a:extLst>
          </p:cNvPr>
          <p:cNvCxnSpPr>
            <a:cxnSpLocks/>
          </p:cNvCxnSpPr>
          <p:nvPr/>
        </p:nvCxnSpPr>
        <p:spPr>
          <a:xfrm flipH="1" flipV="1">
            <a:off x="5125085" y="5117219"/>
            <a:ext cx="394792" cy="142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DF3EE1A2-1CBA-5096-39F7-AAD3A1A8D1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38" r="7027"/>
          <a:stretch/>
        </p:blipFill>
        <p:spPr>
          <a:xfrm>
            <a:off x="6698874" y="4986096"/>
            <a:ext cx="212509" cy="3103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4FAB3F-4D51-CC5A-1F3E-A3C7E0D070F3}"/>
              </a:ext>
            </a:extLst>
          </p:cNvPr>
          <p:cNvCxnSpPr>
            <a:cxnSpLocks/>
          </p:cNvCxnSpPr>
          <p:nvPr/>
        </p:nvCxnSpPr>
        <p:spPr>
          <a:xfrm flipV="1">
            <a:off x="6022273" y="5216119"/>
            <a:ext cx="619615" cy="118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419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F095F35-FD67-C949-944B-AAB97CD54837}"/>
              </a:ext>
            </a:extLst>
          </p:cNvPr>
          <p:cNvSpPr txBox="1"/>
          <p:nvPr/>
        </p:nvSpPr>
        <p:spPr>
          <a:xfrm>
            <a:off x="1028053" y="21687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Imagen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103" y="2820694"/>
            <a:ext cx="2556000" cy="25861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1530" y="2248811"/>
            <a:ext cx="4837019" cy="3283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A876F-827B-B044-94EA-AE616566B008}"/>
              </a:ext>
            </a:extLst>
          </p:cNvPr>
          <p:cNvSpPr txBox="1"/>
          <p:nvPr/>
        </p:nvSpPr>
        <p:spPr>
          <a:xfrm>
            <a:off x="3933751" y="5501568"/>
            <a:ext cx="427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rebuchet MS" panose="020B0703020202090204" pitchFamily="34" charset="0"/>
              </a:rPr>
              <a:t>Transformada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Discreta</a:t>
            </a:r>
            <a:r>
              <a:rPr lang="en-US" dirty="0">
                <a:latin typeface="Trebuchet MS" panose="020B0703020202090204" pitchFamily="34" charset="0"/>
              </a:rPr>
              <a:t> de Fourier (DFT)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(con FFTSHIFT)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94364A-DF23-D64F-AF04-ABE9FF0E0250}"/>
              </a:ext>
            </a:extLst>
          </p:cNvPr>
          <p:cNvGrpSpPr/>
          <p:nvPr/>
        </p:nvGrpSpPr>
        <p:grpSpPr>
          <a:xfrm>
            <a:off x="6070039" y="1696706"/>
            <a:ext cx="1467068" cy="1117664"/>
            <a:chOff x="4258953" y="6200263"/>
            <a:chExt cx="1467068" cy="1117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3BD90E-C2B9-4C48-87C5-F7E927B9B18E}"/>
                </a:ext>
              </a:extLst>
            </p:cNvPr>
            <p:cNvSpPr txBox="1"/>
            <p:nvPr/>
          </p:nvSpPr>
          <p:spPr>
            <a:xfrm>
              <a:off x="4258953" y="62002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Coeficientes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E92785-28EE-0C42-A63B-F3A1F5ADD9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0682" y="6639301"/>
              <a:ext cx="195305" cy="678626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169087-CB1D-2448-9D1B-7CBEE3A13E5C}"/>
              </a:ext>
            </a:extLst>
          </p:cNvPr>
          <p:cNvGrpSpPr/>
          <p:nvPr/>
        </p:nvGrpSpPr>
        <p:grpSpPr>
          <a:xfrm>
            <a:off x="7011364" y="3613580"/>
            <a:ext cx="1675436" cy="1809324"/>
            <a:chOff x="7011364" y="3613580"/>
            <a:chExt cx="1675436" cy="180932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D1D4DFC-5A8D-9E49-815F-4113CB382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2065" y="4076659"/>
              <a:ext cx="337121" cy="99473"/>
            </a:xfrm>
            <a:prstGeom prst="straightConnector1">
              <a:avLst/>
            </a:prstGeom>
            <a:ln>
              <a:solidFill>
                <a:srgbClr val="FF82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FFF0B1-9706-7B4C-B6A2-3825F5540096}"/>
                </a:ext>
              </a:extLst>
            </p:cNvPr>
            <p:cNvCxnSpPr>
              <a:cxnSpLocks/>
            </p:cNvCxnSpPr>
            <p:nvPr/>
          </p:nvCxnSpPr>
          <p:spPr>
            <a:xfrm>
              <a:off x="7011364" y="4939469"/>
              <a:ext cx="380288" cy="221825"/>
            </a:xfrm>
            <a:prstGeom prst="straightConnector1">
              <a:avLst/>
            </a:prstGeom>
            <a:ln>
              <a:solidFill>
                <a:srgbClr val="FF82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C7DBEC-CB26-9243-BD67-B2A4643C6651}"/>
                </a:ext>
              </a:extLst>
            </p:cNvPr>
            <p:cNvSpPr txBox="1"/>
            <p:nvPr/>
          </p:nvSpPr>
          <p:spPr>
            <a:xfrm>
              <a:off x="7569186" y="3613580"/>
              <a:ext cx="1117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Frecuencia </a:t>
              </a:r>
            </a:p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Horizontal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446112-C60F-A246-8691-F1FB54C9E0FD}"/>
                </a:ext>
              </a:extLst>
            </p:cNvPr>
            <p:cNvSpPr txBox="1"/>
            <p:nvPr/>
          </p:nvSpPr>
          <p:spPr>
            <a:xfrm>
              <a:off x="7456918" y="4899684"/>
              <a:ext cx="1117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Frecuencia </a:t>
              </a:r>
            </a:p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Vertical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69A8CB-899C-7443-AD32-8232B966987E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26E387-93FC-0747-B828-5EDC2190B63A}"/>
              </a:ext>
            </a:extLst>
          </p:cNvPr>
          <p:cNvGrpSpPr/>
          <p:nvPr/>
        </p:nvGrpSpPr>
        <p:grpSpPr>
          <a:xfrm>
            <a:off x="3989584" y="4091980"/>
            <a:ext cx="4063023" cy="759786"/>
            <a:chOff x="4276669" y="3730468"/>
            <a:chExt cx="4063023" cy="759786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E00FBCC9-586F-204F-87D3-10D74651A072}"/>
                </a:ext>
              </a:extLst>
            </p:cNvPr>
            <p:cNvSpPr/>
            <p:nvPr/>
          </p:nvSpPr>
          <p:spPr>
            <a:xfrm flipV="1">
              <a:off x="5457201" y="3730468"/>
              <a:ext cx="1643398" cy="759786"/>
            </a:xfrm>
            <a:prstGeom prst="arc">
              <a:avLst>
                <a:gd name="adj1" fmla="val 8788797"/>
                <a:gd name="adj2" fmla="val 234938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BB4BD6-47FD-9A49-B2EA-136A3B2092F9}"/>
                </a:ext>
              </a:extLst>
            </p:cNvPr>
            <p:cNvSpPr txBox="1"/>
            <p:nvPr/>
          </p:nvSpPr>
          <p:spPr>
            <a:xfrm>
              <a:off x="5730513" y="3894053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bajas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45C65E-4E14-AA47-8569-04D025AE2C1B}"/>
                </a:ext>
              </a:extLst>
            </p:cNvPr>
            <p:cNvSpPr txBox="1"/>
            <p:nvPr/>
          </p:nvSpPr>
          <p:spPr>
            <a:xfrm>
              <a:off x="4276669" y="3879528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61FAB0-C94D-2746-A8FC-A90991965FA2}"/>
                </a:ext>
              </a:extLst>
            </p:cNvPr>
            <p:cNvSpPr txBox="1"/>
            <p:nvPr/>
          </p:nvSpPr>
          <p:spPr>
            <a:xfrm>
              <a:off x="7295816" y="400966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54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ft_2D.mov" descr="fft_2D.mov">
            <a:hlinkClick r:id="" action="ppaction://media"/>
            <a:extLst>
              <a:ext uri="{FF2B5EF4-FFF2-40B4-BE49-F238E27FC236}">
                <a16:creationId xmlns:a16="http://schemas.microsoft.com/office/drawing/2014/main" id="{67315A52-4A7D-6F4E-B4A7-4062BB152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54" b="4751"/>
          <a:stretch/>
        </p:blipFill>
        <p:spPr>
          <a:xfrm>
            <a:off x="0" y="2838262"/>
            <a:ext cx="9144000" cy="28137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03164BA-DDA8-6643-85EF-49A1A8282D72}"/>
              </a:ext>
            </a:extLst>
          </p:cNvPr>
          <p:cNvSpPr/>
          <p:nvPr/>
        </p:nvSpPr>
        <p:spPr>
          <a:xfrm>
            <a:off x="6400799" y="2720438"/>
            <a:ext cx="2712203" cy="2703970"/>
          </a:xfrm>
          <a:prstGeom prst="roundRect">
            <a:avLst>
              <a:gd name="adj" fmla="val 6600"/>
            </a:avLst>
          </a:prstGeom>
          <a:noFill/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95F35-FD67-C949-944B-AAB97CD54837}"/>
              </a:ext>
            </a:extLst>
          </p:cNvPr>
          <p:cNvSpPr txBox="1"/>
          <p:nvPr/>
        </p:nvSpPr>
        <p:spPr>
          <a:xfrm>
            <a:off x="1028053" y="21687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Imagen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2CFE09-A4B1-BD49-B817-4742A3FB92B1}"/>
              </a:ext>
            </a:extLst>
          </p:cNvPr>
          <p:cNvSpPr txBox="1"/>
          <p:nvPr/>
        </p:nvSpPr>
        <p:spPr>
          <a:xfrm>
            <a:off x="3093121" y="2168759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 panose="020B0703020202090204" pitchFamily="34" charset="0"/>
              </a:rPr>
              <a:t>Función</a:t>
            </a:r>
            <a:r>
              <a:rPr lang="en-US" dirty="0">
                <a:latin typeface="Trebuchet MS" panose="020B0703020202090204" pitchFamily="34" charset="0"/>
              </a:rPr>
              <a:t> Base x </a:t>
            </a:r>
            <a:r>
              <a:rPr lang="en-US" dirty="0" err="1">
                <a:latin typeface="Trebuchet MS" panose="020B0703020202090204" pitchFamily="34" charset="0"/>
              </a:rPr>
              <a:t>Coeficiente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F895AA-BACF-A046-87C1-0CC87C58D697}"/>
              </a:ext>
            </a:extLst>
          </p:cNvPr>
          <p:cNvSpPr txBox="1"/>
          <p:nvPr/>
        </p:nvSpPr>
        <p:spPr>
          <a:xfrm>
            <a:off x="6860112" y="2168759"/>
            <a:ext cx="174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 panose="020B0703020202090204" pitchFamily="34" charset="0"/>
              </a:rPr>
              <a:t>Reconstrucción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E9F63-8B8F-B540-8FC3-61200678154E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45160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r>
              <a:rPr lang="es-ES_tradnl" sz="3200" dirty="0">
                <a:latin typeface="Trebuchet MS" panose="020B0703020202090204" pitchFamily="34" charset="0"/>
              </a:rPr>
              <a:t>Procesamiento en el Dominio de la Frecuencia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807AA-D382-E94B-83DE-2BC7CDCD6FFA}"/>
              </a:ext>
            </a:extLst>
          </p:cNvPr>
          <p:cNvGrpSpPr/>
          <p:nvPr/>
        </p:nvGrpSpPr>
        <p:grpSpPr>
          <a:xfrm>
            <a:off x="1392865" y="1881963"/>
            <a:ext cx="3160189" cy="3026899"/>
            <a:chOff x="1392865" y="1881963"/>
            <a:chExt cx="3160189" cy="3026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9FAC05-9832-6A48-AFDC-A3D17EFCC9C6}"/>
                </a:ext>
              </a:extLst>
            </p:cNvPr>
            <p:cNvSpPr txBox="1"/>
            <p:nvPr/>
          </p:nvSpPr>
          <p:spPr>
            <a:xfrm>
              <a:off x="2690043" y="3985532"/>
              <a:ext cx="18630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C5D65-5404-E74D-9C90-76AB44AFD0D2}"/>
                </a:ext>
              </a:extLst>
            </p:cNvPr>
            <p:cNvSpPr txBox="1"/>
            <p:nvPr/>
          </p:nvSpPr>
          <p:spPr>
            <a:xfrm>
              <a:off x="3258801" y="296345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1392865" y="18819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1531090" y="2184878"/>
              <a:ext cx="1779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Transformación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3429590" y="2367103"/>
              <a:ext cx="216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6D422-9CC2-5748-BA07-AA470DAA4239}"/>
              </a:ext>
            </a:extLst>
          </p:cNvPr>
          <p:cNvGrpSpPr/>
          <p:nvPr/>
        </p:nvGrpSpPr>
        <p:grpSpPr>
          <a:xfrm>
            <a:off x="3649333" y="1874463"/>
            <a:ext cx="3373971" cy="3037943"/>
            <a:chOff x="3649333" y="1874463"/>
            <a:chExt cx="3373971" cy="303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A496AA-775B-654A-BA4C-874B95805FA7}"/>
                </a:ext>
              </a:extLst>
            </p:cNvPr>
            <p:cNvSpPr/>
            <p:nvPr/>
          </p:nvSpPr>
          <p:spPr>
            <a:xfrm>
              <a:off x="364933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5688-C1F3-BE4D-BE3B-94115776B35F}"/>
                </a:ext>
              </a:extLst>
            </p:cNvPr>
            <p:cNvSpPr txBox="1"/>
            <p:nvPr/>
          </p:nvSpPr>
          <p:spPr>
            <a:xfrm>
              <a:off x="3787558" y="2177378"/>
              <a:ext cx="1696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Procesamiento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9F334B-747D-BD4E-94D0-1F9A33EDFC30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669519" y="2374194"/>
              <a:ext cx="1735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3851BB-A22D-B944-A376-052F72988B9D}"/>
                </a:ext>
              </a:extLst>
            </p:cNvPr>
            <p:cNvSpPr txBox="1"/>
            <p:nvPr/>
          </p:nvSpPr>
          <p:spPr>
            <a:xfrm>
              <a:off x="4892699" y="3989076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57BE8-5CA6-7C49-BA9D-0DB9F93956A9}"/>
                </a:ext>
              </a:extLst>
            </p:cNvPr>
            <p:cNvSpPr txBox="1"/>
            <p:nvPr/>
          </p:nvSpPr>
          <p:spPr>
            <a:xfrm>
              <a:off x="5505821" y="2966999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3D3154-2A62-A546-AF8F-AE97EEA7A277}"/>
              </a:ext>
            </a:extLst>
          </p:cNvPr>
          <p:cNvGrpSpPr/>
          <p:nvPr/>
        </p:nvGrpSpPr>
        <p:grpSpPr>
          <a:xfrm>
            <a:off x="5843083" y="1874463"/>
            <a:ext cx="3310826" cy="3029177"/>
            <a:chOff x="5843083" y="1874463"/>
            <a:chExt cx="3310826" cy="3029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F1A53-D969-8846-B9DC-4618B7E91A1D}"/>
                </a:ext>
              </a:extLst>
            </p:cNvPr>
            <p:cNvSpPr/>
            <p:nvPr/>
          </p:nvSpPr>
          <p:spPr>
            <a:xfrm>
              <a:off x="584308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266D2-0F2C-1B4B-B91B-D0DC0B34C6ED}"/>
                </a:ext>
              </a:extLst>
            </p:cNvPr>
            <p:cNvSpPr txBox="1"/>
            <p:nvPr/>
          </p:nvSpPr>
          <p:spPr>
            <a:xfrm>
              <a:off x="5981308" y="1996623"/>
              <a:ext cx="1767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Transformación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Inversa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65B80-6F20-7643-A80A-903E5F12EC1D}"/>
                </a:ext>
              </a:extLst>
            </p:cNvPr>
            <p:cNvCxnSpPr/>
            <p:nvPr/>
          </p:nvCxnSpPr>
          <p:spPr>
            <a:xfrm>
              <a:off x="7859834" y="237418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9A86A8-91CC-EA42-9F84-BE02AB187FB5}"/>
                </a:ext>
              </a:extLst>
            </p:cNvPr>
            <p:cNvSpPr txBox="1"/>
            <p:nvPr/>
          </p:nvSpPr>
          <p:spPr>
            <a:xfrm>
              <a:off x="7023304" y="3980310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5451A-0122-534E-887A-D4ECCBB24BC5}"/>
                </a:ext>
              </a:extLst>
            </p:cNvPr>
            <p:cNvSpPr txBox="1"/>
            <p:nvPr/>
          </p:nvSpPr>
          <p:spPr>
            <a:xfrm>
              <a:off x="7934140" y="2958233"/>
              <a:ext cx="581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A3A688-932F-7D48-A786-992FEF32A59F}"/>
              </a:ext>
            </a:extLst>
          </p:cNvPr>
          <p:cNvGrpSpPr/>
          <p:nvPr/>
        </p:nvGrpSpPr>
        <p:grpSpPr>
          <a:xfrm>
            <a:off x="134611" y="2380261"/>
            <a:ext cx="1643400" cy="2507335"/>
            <a:chOff x="134611" y="2380261"/>
            <a:chExt cx="1643400" cy="25073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8A6D9-B428-1146-B885-0D885E994F11}"/>
                </a:ext>
              </a:extLst>
            </p:cNvPr>
            <p:cNvSpPr txBox="1"/>
            <p:nvPr/>
          </p:nvSpPr>
          <p:spPr>
            <a:xfrm>
              <a:off x="134611" y="3964266"/>
              <a:ext cx="16434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7A5B1-1A46-6B44-A40F-EDF011D98BA2}"/>
                </a:ext>
              </a:extLst>
            </p:cNvPr>
            <p:cNvSpPr txBox="1"/>
            <p:nvPr/>
          </p:nvSpPr>
          <p:spPr>
            <a:xfrm>
              <a:off x="877541" y="2857125"/>
              <a:ext cx="3417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600865" y="238026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468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7691" y="1934673"/>
            <a:ext cx="4837019" cy="3283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154401" y="5189846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5570156" y="5189846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A17915-DE08-BC47-9931-01531F4A6AA6}"/>
              </a:ext>
            </a:extLst>
          </p:cNvPr>
          <p:cNvGrpSpPr/>
          <p:nvPr/>
        </p:nvGrpSpPr>
        <p:grpSpPr>
          <a:xfrm>
            <a:off x="4276669" y="3730468"/>
            <a:ext cx="4063023" cy="759786"/>
            <a:chOff x="4276669" y="3730468"/>
            <a:chExt cx="4063023" cy="75978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EBFD7229-8E89-E342-BCE9-539557411F61}"/>
                </a:ext>
              </a:extLst>
            </p:cNvPr>
            <p:cNvSpPr/>
            <p:nvPr/>
          </p:nvSpPr>
          <p:spPr>
            <a:xfrm flipV="1">
              <a:off x="5457201" y="3730468"/>
              <a:ext cx="1643398" cy="759786"/>
            </a:xfrm>
            <a:prstGeom prst="arc">
              <a:avLst>
                <a:gd name="adj1" fmla="val 8788797"/>
                <a:gd name="adj2" fmla="val 234938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5B9897-A88D-3B4F-90E0-A95BABD4E05A}"/>
                </a:ext>
              </a:extLst>
            </p:cNvPr>
            <p:cNvSpPr txBox="1"/>
            <p:nvPr/>
          </p:nvSpPr>
          <p:spPr>
            <a:xfrm>
              <a:off x="5730513" y="3894053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bajas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26B377-FC78-A44C-991F-31EFC33963B0}"/>
                </a:ext>
              </a:extLst>
            </p:cNvPr>
            <p:cNvSpPr txBox="1"/>
            <p:nvPr/>
          </p:nvSpPr>
          <p:spPr>
            <a:xfrm>
              <a:off x="4276669" y="3879528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D25F84-D21E-F74E-B1F3-95E54D2ADE68}"/>
                </a:ext>
              </a:extLst>
            </p:cNvPr>
            <p:cNvSpPr txBox="1"/>
            <p:nvPr/>
          </p:nvSpPr>
          <p:spPr>
            <a:xfrm>
              <a:off x="7295816" y="400966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729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887" y="1972737"/>
            <a:ext cx="4154502" cy="2820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1747456" y="5042213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7FF8-940A-E44A-A76B-A746AB5E5CC5}"/>
              </a:ext>
            </a:extLst>
          </p:cNvPr>
          <p:cNvSpPr txBox="1"/>
          <p:nvPr/>
        </p:nvSpPr>
        <p:spPr>
          <a:xfrm>
            <a:off x="670148" y="207203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B7605A-4D84-CB49-9846-3B12E1CD50B9}"/>
              </a:ext>
            </a:extLst>
          </p:cNvPr>
          <p:cNvGrpSpPr/>
          <p:nvPr/>
        </p:nvGrpSpPr>
        <p:grpSpPr>
          <a:xfrm>
            <a:off x="4387433" y="1863772"/>
            <a:ext cx="4406900" cy="4249404"/>
            <a:chOff x="4387433" y="1863772"/>
            <a:chExt cx="4406900" cy="42494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B934C6-AC2C-9149-BDF1-683F68255C1C}"/>
                </a:ext>
              </a:extLst>
            </p:cNvPr>
            <p:cNvGrpSpPr/>
            <p:nvPr/>
          </p:nvGrpSpPr>
          <p:grpSpPr>
            <a:xfrm>
              <a:off x="4387433" y="1887800"/>
              <a:ext cx="4406900" cy="4225376"/>
              <a:chOff x="4387433" y="1887800"/>
              <a:chExt cx="4406900" cy="422537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2CB68D9-C66C-9346-9A75-DEB48A4AF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87433" y="1887800"/>
                <a:ext cx="4406900" cy="315441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A0F132-8E7B-D443-9EB0-4B049605EB59}"/>
                  </a:ext>
                </a:extLst>
              </p:cNvPr>
              <p:cNvSpPr txBox="1"/>
              <p:nvPr/>
            </p:nvSpPr>
            <p:spPr>
              <a:xfrm>
                <a:off x="5361444" y="2298574"/>
                <a:ext cx="71686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F’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140199-DE9C-9D4E-BA7E-D4F2C1CF1E5F}"/>
                  </a:ext>
                </a:extLst>
              </p:cNvPr>
              <p:cNvSpPr txBox="1"/>
              <p:nvPr/>
            </p:nvSpPr>
            <p:spPr>
              <a:xfrm>
                <a:off x="6009723" y="5189846"/>
                <a:ext cx="18982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Función </a:t>
                </a:r>
                <a:r>
                  <a:rPr lang="es-ES_tradnl" dirty="0">
                    <a:solidFill>
                      <a:srgbClr val="FF0000"/>
                    </a:solidFill>
                    <a:latin typeface="Trebuchet MS" panose="020B0703020202090204" pitchFamily="34" charset="0"/>
                  </a:rPr>
                  <a:t>filtrada 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en el dominio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de la frecuencia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AA1C5A-E0A7-4344-88E6-48B84503D056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84" y="1863772"/>
              <a:ext cx="0" cy="6088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4283C-EADF-3A43-ACC6-43442A336268}"/>
                </a:ext>
              </a:extLst>
            </p:cNvPr>
            <p:cNvSpPr txBox="1"/>
            <p:nvPr/>
          </p:nvSpPr>
          <p:spPr>
            <a:xfrm>
              <a:off x="6941167" y="1945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E48873-BB6A-754B-8E1A-710B768B06C3}"/>
              </a:ext>
            </a:extLst>
          </p:cNvPr>
          <p:cNvGrpSpPr/>
          <p:nvPr/>
        </p:nvGrpSpPr>
        <p:grpSpPr>
          <a:xfrm>
            <a:off x="2475527" y="20949"/>
            <a:ext cx="6318806" cy="2396160"/>
            <a:chOff x="2475527" y="20949"/>
            <a:chExt cx="6318806" cy="23961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CB4790-D7BA-154A-8FEC-D81A6C48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7433" y="20949"/>
              <a:ext cx="4406900" cy="1738839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62F73A-FD4A-6743-8588-9AFCBD8AE407}"/>
                </a:ext>
              </a:extLst>
            </p:cNvPr>
            <p:cNvCxnSpPr/>
            <p:nvPr/>
          </p:nvCxnSpPr>
          <p:spPr>
            <a:xfrm flipV="1">
              <a:off x="2475527" y="1400354"/>
              <a:ext cx="2153250" cy="1016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BF4098-C98A-9C45-826A-A13515CCAE09}"/>
                </a:ext>
              </a:extLst>
            </p:cNvPr>
            <p:cNvSpPr txBox="1"/>
            <p:nvPr/>
          </p:nvSpPr>
          <p:spPr>
            <a:xfrm>
              <a:off x="3688630" y="18009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4A0B49-79C3-6E4B-A163-4151EBCD2F45}"/>
                </a:ext>
              </a:extLst>
            </p:cNvPr>
            <p:cNvSpPr txBox="1"/>
            <p:nvPr/>
          </p:nvSpPr>
          <p:spPr>
            <a:xfrm>
              <a:off x="5298610" y="225153"/>
              <a:ext cx="556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Filtro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Pasa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Bajos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083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5004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Ejemplo: Filtro Pasa Bajos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'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716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02696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4C185B-A9C7-E84A-8CC5-AF105B75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86047" y="1916991"/>
            <a:ext cx="3204000" cy="320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094006-18ED-9046-B899-17B897219E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433" y="1887800"/>
            <a:ext cx="4406900" cy="31544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F87929-95ED-974F-8919-0398DF9ED372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973260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E14678-3743-034C-B679-2E935D948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4573253" y="1992423"/>
            <a:ext cx="4323342" cy="29351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062606-BFDF-7C45-B205-E6559FAF67C4}"/>
              </a:ext>
            </a:extLst>
          </p:cNvPr>
          <p:cNvSpPr txBox="1"/>
          <p:nvPr/>
        </p:nvSpPr>
        <p:spPr>
          <a:xfrm>
            <a:off x="1178446" y="5189846"/>
            <a:ext cx="159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8C0A6-1B59-DF4C-90EF-308716E2E553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  <a:endParaRPr lang="es-ES_tradnl" dirty="0">
              <a:solidFill>
                <a:srgbClr val="FF0000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471628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Ejemplo: Filtro pasa altos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5BFA89-4C67-BC44-84AD-B62B0B91016D}"/>
              </a:ext>
            </a:extLst>
          </p:cNvPr>
          <p:cNvGrpSpPr/>
          <p:nvPr/>
        </p:nvGrpSpPr>
        <p:grpSpPr>
          <a:xfrm>
            <a:off x="2392773" y="1627907"/>
            <a:ext cx="5453048" cy="2859030"/>
            <a:chOff x="2392773" y="1627907"/>
            <a:chExt cx="5453048" cy="285903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9E59A0-3E1E-1D45-9604-77AB49837E8B}"/>
                </a:ext>
              </a:extLst>
            </p:cNvPr>
            <p:cNvCxnSpPr/>
            <p:nvPr/>
          </p:nvCxnSpPr>
          <p:spPr>
            <a:xfrm>
              <a:off x="6081821" y="2897874"/>
              <a:ext cx="1764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1E98ED-E9A1-AD4A-AA51-1BF8E00A7F4B}"/>
                </a:ext>
              </a:extLst>
            </p:cNvPr>
            <p:cNvGrpSpPr/>
            <p:nvPr/>
          </p:nvGrpSpPr>
          <p:grpSpPr>
            <a:xfrm>
              <a:off x="2392773" y="1627907"/>
              <a:ext cx="4103720" cy="2859030"/>
              <a:chOff x="2392773" y="1627907"/>
              <a:chExt cx="4103720" cy="285903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6F6229D-2E2B-EA49-81F8-6EA231700693}"/>
                  </a:ext>
                </a:extLst>
              </p:cNvPr>
              <p:cNvSpPr/>
              <p:nvPr/>
            </p:nvSpPr>
            <p:spPr>
              <a:xfrm>
                <a:off x="5613988" y="2655584"/>
                <a:ext cx="467833" cy="4580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EC03CC06-2220-D841-95A0-1E4106330F2F}"/>
                  </a:ext>
                </a:extLst>
              </p:cNvPr>
              <p:cNvCxnSpPr>
                <a:cxnSpLocks/>
                <a:endCxn id="6" idx="4"/>
              </p:cNvCxnSpPr>
              <p:nvPr/>
            </p:nvCxnSpPr>
            <p:spPr>
              <a:xfrm rot="16200000" flipH="1">
                <a:off x="4171732" y="1437486"/>
                <a:ext cx="198903" cy="3153444"/>
              </a:xfrm>
              <a:prstGeom prst="bentConnector3">
                <a:avLst>
                  <a:gd name="adj1" fmla="val 541011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F7E38DF-8C8C-224F-B2B4-C9CB5521A670}"/>
                  </a:ext>
                </a:extLst>
              </p:cNvPr>
              <p:cNvSpPr/>
              <p:nvPr/>
            </p:nvSpPr>
            <p:spPr>
              <a:xfrm>
                <a:off x="5629363" y="2290902"/>
                <a:ext cx="4411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6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endParaRPr 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281B530-F177-254A-AB39-AEA6680284B2}"/>
                  </a:ext>
                </a:extLst>
              </p:cNvPr>
              <p:cNvSpPr/>
              <p:nvPr/>
            </p:nvSpPr>
            <p:spPr>
              <a:xfrm>
                <a:off x="2477386" y="2082551"/>
                <a:ext cx="4019107" cy="2404386"/>
              </a:xfrm>
              <a:prstGeom prst="rect">
                <a:avLst/>
              </a:prstGeom>
              <a:noFill/>
              <a:ln w="41275">
                <a:solidFill>
                  <a:srgbClr val="FF8200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820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7A8F11-AACC-D04F-BA9A-A1F534DA1A99}"/>
                  </a:ext>
                </a:extLst>
              </p:cNvPr>
              <p:cNvSpPr txBox="1"/>
              <p:nvPr/>
            </p:nvSpPr>
            <p:spPr>
              <a:xfrm>
                <a:off x="2392773" y="1627907"/>
                <a:ext cx="23926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2400" dirty="0">
                    <a:solidFill>
                      <a:srgbClr val="FF8200"/>
                    </a:solidFill>
                    <a:latin typeface="Trebuchet MS" panose="020B0703020202090204" pitchFamily="34" charset="0"/>
                  </a:rPr>
                  <a:t>Filtro Pasa Altos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96FE8D-F49C-A246-8430-BD61661AB280}"/>
              </a:ext>
            </a:extLst>
          </p:cNvPr>
          <p:cNvGrpSpPr/>
          <p:nvPr/>
        </p:nvGrpSpPr>
        <p:grpSpPr>
          <a:xfrm>
            <a:off x="718102" y="2655584"/>
            <a:ext cx="2446620" cy="3355708"/>
            <a:chOff x="718102" y="2655584"/>
            <a:chExt cx="2446620" cy="335570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1472722" y="2893499"/>
              <a:ext cx="16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F7B301-D51F-B74A-97A7-5AA3CB5A44EE}"/>
                </a:ext>
              </a:extLst>
            </p:cNvPr>
            <p:cNvSpPr/>
            <p:nvPr/>
          </p:nvSpPr>
          <p:spPr>
            <a:xfrm>
              <a:off x="718102" y="2655584"/>
              <a:ext cx="721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AAE38A6-1070-4A49-86AE-506064A5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269676" y="4626992"/>
              <a:ext cx="1384300" cy="1384300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1536CB8-CAAF-0447-AED9-7C7401AA1134}"/>
                </a:ext>
              </a:extLst>
            </p:cNvPr>
            <p:cNvCxnSpPr/>
            <p:nvPr/>
          </p:nvCxnSpPr>
          <p:spPr>
            <a:xfrm>
              <a:off x="1967020" y="2905564"/>
              <a:ext cx="0" cy="173470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7F7C91-3861-2D49-A711-561DAAE111E8}"/>
              </a:ext>
            </a:extLst>
          </p:cNvPr>
          <p:cNvGrpSpPr/>
          <p:nvPr/>
        </p:nvGrpSpPr>
        <p:grpSpPr>
          <a:xfrm>
            <a:off x="3157870" y="2405834"/>
            <a:ext cx="2742515" cy="3587712"/>
            <a:chOff x="3157870" y="2405834"/>
            <a:chExt cx="2742515" cy="35877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3157870" y="2405834"/>
              <a:ext cx="1722237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3168504" y="2708749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latin typeface="Trebuchet MS" panose="020B0703020202090204" pitchFamily="34" charset="0"/>
                </a:rPr>
                <a:t>Filtro Pasa Bajos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4875616" y="2890974"/>
              <a:ext cx="7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6035A7D-5F04-A848-ACA1-0293FE92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541485" y="4637321"/>
              <a:ext cx="1358900" cy="1356225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712055A-DDE9-4145-A37E-8B5E8FA0AEA9}"/>
                </a:ext>
              </a:extLst>
            </p:cNvPr>
            <p:cNvCxnSpPr/>
            <p:nvPr/>
          </p:nvCxnSpPr>
          <p:spPr>
            <a:xfrm>
              <a:off x="5224126" y="2898470"/>
              <a:ext cx="0" cy="173470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A4E3F-0DD5-7A43-A82C-EF5DF866F695}"/>
              </a:ext>
            </a:extLst>
          </p:cNvPr>
          <p:cNvGrpSpPr/>
          <p:nvPr/>
        </p:nvGrpSpPr>
        <p:grpSpPr>
          <a:xfrm>
            <a:off x="6511028" y="2720898"/>
            <a:ext cx="2181611" cy="3233557"/>
            <a:chOff x="6511028" y="2720898"/>
            <a:chExt cx="2181611" cy="323355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452574D-2A63-7148-BA30-02E29BD6AFB4}"/>
                </a:ext>
              </a:extLst>
            </p:cNvPr>
            <p:cNvSpPr/>
            <p:nvPr/>
          </p:nvSpPr>
          <p:spPr>
            <a:xfrm>
              <a:off x="7788224" y="2720898"/>
              <a:ext cx="904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Output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9F952B-89CA-064C-BB24-5F265CBD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511028" y="4608255"/>
              <a:ext cx="1343555" cy="1346200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78A32B-F730-EF43-BAC8-9BFD9E6E556B}"/>
                </a:ext>
              </a:extLst>
            </p:cNvPr>
            <p:cNvCxnSpPr/>
            <p:nvPr/>
          </p:nvCxnSpPr>
          <p:spPr>
            <a:xfrm>
              <a:off x="7184067" y="2890974"/>
              <a:ext cx="0" cy="173470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44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07267-6F77-7741-B952-A490100E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6433"/>
            <a:ext cx="5715916" cy="57159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5A8470-976E-7E43-9948-C21C64B5DB67}"/>
              </a:ext>
            </a:extLst>
          </p:cNvPr>
          <p:cNvSpPr/>
          <p:nvPr/>
        </p:nvSpPr>
        <p:spPr>
          <a:xfrm>
            <a:off x="5715916" y="239648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Input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A1C490-68DD-D349-A510-283B4C9A03C3}"/>
              </a:ext>
            </a:extLst>
          </p:cNvPr>
          <p:cNvGrpSpPr/>
          <p:nvPr/>
        </p:nvGrpSpPr>
        <p:grpSpPr>
          <a:xfrm>
            <a:off x="724012" y="719927"/>
            <a:ext cx="6849984" cy="5558597"/>
            <a:chOff x="724012" y="719927"/>
            <a:chExt cx="6849984" cy="55585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89E94B-8A1A-FA4A-B774-9F852A7D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24012" y="719927"/>
              <a:ext cx="5569560" cy="555859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8B404-EC78-EC41-808A-4B3AC611AA48}"/>
                </a:ext>
              </a:extLst>
            </p:cNvPr>
            <p:cNvSpPr/>
            <p:nvPr/>
          </p:nvSpPr>
          <p:spPr>
            <a:xfrm>
              <a:off x="6314933" y="843043"/>
              <a:ext cx="1259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Pasa bajos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1700DA-AA51-2845-8221-5BC5FFAC42D3}"/>
              </a:ext>
            </a:extLst>
          </p:cNvPr>
          <p:cNvGrpSpPr/>
          <p:nvPr/>
        </p:nvGrpSpPr>
        <p:grpSpPr>
          <a:xfrm>
            <a:off x="1479966" y="1311154"/>
            <a:ext cx="6786349" cy="5558597"/>
            <a:chOff x="1479966" y="1311154"/>
            <a:chExt cx="6786349" cy="55585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85D6D9-7B8C-3F41-A5B7-3963851A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479966" y="1311154"/>
              <a:ext cx="5547676" cy="555859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A91BF4-0D20-2E4E-8FDB-8D9D11100D54}"/>
                </a:ext>
              </a:extLst>
            </p:cNvPr>
            <p:cNvSpPr/>
            <p:nvPr/>
          </p:nvSpPr>
          <p:spPr>
            <a:xfrm>
              <a:off x="7061754" y="1417890"/>
              <a:ext cx="1204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Pasa altos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54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698"/>
          <a:stretch/>
        </p:blipFill>
        <p:spPr>
          <a:xfrm>
            <a:off x="0" y="1858725"/>
            <a:ext cx="2222205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E0867955-08DC-4651-9DC9-F2CC3A28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61" y="1529076"/>
            <a:ext cx="269853" cy="2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2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1858725"/>
            <a:ext cx="4572000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3405970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3079389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E5DADDA6-A708-89A3-70FE-1C5A3C2E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61" y="1529076"/>
            <a:ext cx="269853" cy="2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0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725"/>
            <a:ext cx="9144000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3405970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5707687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8027587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3079389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5397800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7690391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DFD537B-A5C8-3E60-0677-A64DC6BC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61" y="1529076"/>
            <a:ext cx="269853" cy="2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0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5E51-CC4E-AF42-A856-D858D4AB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8157"/>
            <a:ext cx="9144000" cy="2117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8725"/>
            <a:ext cx="9144000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3405970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5707687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8027587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3079389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5397800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7690391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F89AFC5-80A4-7CB8-9632-A6B5ABB8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861" y="1529076"/>
            <a:ext cx="269853" cy="2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4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De la misma manera, se define una frecuencia vertical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47739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53316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65420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77891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2134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2632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383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5354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02DE3-53C0-554B-AFEB-F970CFB1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2" y="1812932"/>
            <a:ext cx="1659353" cy="4529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313913-6C5A-FB45-815F-A6DF292E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75" y="2010122"/>
            <a:ext cx="997633" cy="4332113"/>
          </a:xfrm>
          <a:prstGeom prst="rect">
            <a:avLst/>
          </a:prstGeom>
        </p:spPr>
      </p:pic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D318770B-F73F-E596-96E3-E4B31BB712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916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6816</TotalTime>
  <Words>829</Words>
  <Application>Microsoft Macintosh PowerPoint</Application>
  <PresentationFormat>On-screen Show (4:3)</PresentationFormat>
  <Paragraphs>456</Paragraphs>
  <Slides>49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Symbol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Transformada de Fourier 2D</vt:lpstr>
      <vt:lpstr>Transformada de Fourier 2D</vt:lpstr>
      <vt:lpstr>Transformada de Fourier 2D</vt:lpstr>
      <vt:lpstr>Transformada de Fourier 2D</vt:lpstr>
      <vt:lpstr>Transformada de Fourier 2D</vt:lpstr>
      <vt:lpstr>Transformada de Fourier 2D</vt:lpstr>
      <vt:lpstr>Transformada de Fourier 2D</vt:lpstr>
      <vt:lpstr>PowerPoint Presentation</vt:lpstr>
      <vt:lpstr>Transformada de Fourier 2D</vt:lpstr>
      <vt:lpstr>Transformada de Fourier 2D</vt:lpstr>
      <vt:lpstr>Transformada de Fourier 2D</vt:lpstr>
      <vt:lpstr>Transformada de Fourier 2D</vt:lpstr>
      <vt:lpstr>Transformada de Fourier 2D</vt:lpstr>
      <vt:lpstr>PowerPoint Presentation</vt:lpstr>
      <vt:lpstr>PowerPoint Presentation</vt:lpstr>
      <vt:lpstr>PowerPoint Presentation</vt:lpstr>
      <vt:lpstr>Procesamiento en el Dominio de la Frecuencia</vt:lpstr>
      <vt:lpstr>PowerPoint Presentation</vt:lpstr>
      <vt:lpstr>PowerPoint Presentation</vt:lpstr>
      <vt:lpstr>PowerPoint Presentation</vt:lpstr>
      <vt:lpstr>PowerPoint Presentation</vt:lpstr>
      <vt:lpstr>Ejemplo: Filtro pasa altos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75</cp:revision>
  <dcterms:created xsi:type="dcterms:W3CDTF">2010-09-06T14:59:57Z</dcterms:created>
  <dcterms:modified xsi:type="dcterms:W3CDTF">2025-09-30T14:41:07Z</dcterms:modified>
</cp:coreProperties>
</file>